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256" r:id="rId2"/>
    <p:sldId id="258" r:id="rId3"/>
    <p:sldId id="271" r:id="rId4"/>
    <p:sldId id="293" r:id="rId5"/>
    <p:sldId id="299" r:id="rId6"/>
    <p:sldId id="282" r:id="rId7"/>
    <p:sldId id="279" r:id="rId8"/>
    <p:sldId id="274" r:id="rId9"/>
    <p:sldId id="275" r:id="rId10"/>
    <p:sldId id="276" r:id="rId11"/>
    <p:sldId id="284" r:id="rId12"/>
    <p:sldId id="285" r:id="rId13"/>
    <p:sldId id="286" r:id="rId14"/>
    <p:sldId id="287" r:id="rId15"/>
    <p:sldId id="298" r:id="rId16"/>
    <p:sldId id="312" r:id="rId17"/>
    <p:sldId id="325"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6" r:id="rId31"/>
    <p:sldId id="32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F82C1-71E5-4C94-931D-6AE1F30922BA}" v="629" dt="2018-08-06T10:52:15.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63" d="100"/>
          <a:sy n="63" d="100"/>
        </p:scale>
        <p:origin x="55" y="6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F3CF4-7AC9-4C91-9661-24F1096F8CF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2005A5D-A8E7-42B0-8F89-5529A2CEF075}">
      <dgm:prSet phldrT="[Text]"/>
      <dgm:spPr/>
      <dgm:t>
        <a:bodyPr/>
        <a:lstStyle/>
        <a:p>
          <a:r>
            <a:rPr lang="en-GB" dirty="0">
              <a:solidFill>
                <a:schemeClr val="bg1"/>
              </a:solidFill>
            </a:rPr>
            <a:t>Assist CISO to define an overall number of business. (Goals)</a:t>
          </a:r>
          <a:endParaRPr lang="en-US" dirty="0"/>
        </a:p>
      </dgm:t>
    </dgm:pt>
    <dgm:pt modelId="{47A3124E-7CED-4156-8AF3-8B7791EB1E5A}" type="parTrans" cxnId="{B7E159E3-840C-4AF0-B8F6-34EA2AC9594D}">
      <dgm:prSet/>
      <dgm:spPr/>
      <dgm:t>
        <a:bodyPr/>
        <a:lstStyle/>
        <a:p>
          <a:endParaRPr lang="en-US"/>
        </a:p>
      </dgm:t>
    </dgm:pt>
    <dgm:pt modelId="{4FFE8F4A-DF32-4610-B9B4-C94AD8C91E20}" type="sibTrans" cxnId="{B7E159E3-840C-4AF0-B8F6-34EA2AC9594D}">
      <dgm:prSet/>
      <dgm:spPr/>
      <dgm:t>
        <a:bodyPr/>
        <a:lstStyle/>
        <a:p>
          <a:endParaRPr lang="en-US"/>
        </a:p>
      </dgm:t>
    </dgm:pt>
    <dgm:pt modelId="{681E6CCB-F403-4453-B8A4-FC358A166E4B}">
      <dgm:prSet/>
      <dgm:spPr/>
      <dgm:t>
        <a:bodyPr/>
        <a:lstStyle/>
        <a:p>
          <a:r>
            <a:rPr lang="en-GB">
              <a:solidFill>
                <a:schemeClr val="bg1"/>
              </a:solidFill>
            </a:rPr>
            <a:t>Agree Program of Projects to successfully achieve the aims. (The Staircase to success).</a:t>
          </a:r>
          <a:endParaRPr lang="en-GB" dirty="0">
            <a:solidFill>
              <a:schemeClr val="bg1"/>
            </a:solidFill>
          </a:endParaRPr>
        </a:p>
      </dgm:t>
    </dgm:pt>
    <dgm:pt modelId="{9B398B80-B455-4ECE-BA4E-4411AD35F2A5}" type="parTrans" cxnId="{8C5DB8B5-B63D-4B11-AA59-0F159A7AE069}">
      <dgm:prSet/>
      <dgm:spPr/>
      <dgm:t>
        <a:bodyPr/>
        <a:lstStyle/>
        <a:p>
          <a:endParaRPr lang="en-US"/>
        </a:p>
      </dgm:t>
    </dgm:pt>
    <dgm:pt modelId="{FCA1458E-84C9-4CF6-9F66-844C3FB04521}" type="sibTrans" cxnId="{8C5DB8B5-B63D-4B11-AA59-0F159A7AE069}">
      <dgm:prSet/>
      <dgm:spPr/>
      <dgm:t>
        <a:bodyPr/>
        <a:lstStyle/>
        <a:p>
          <a:endParaRPr lang="en-US"/>
        </a:p>
      </dgm:t>
    </dgm:pt>
    <dgm:pt modelId="{91F5FAAC-0795-466D-90F7-053FB4C73BC1}">
      <dgm:prSet/>
      <dgm:spPr/>
      <dgm:t>
        <a:bodyPr/>
        <a:lstStyle/>
        <a:p>
          <a:r>
            <a:rPr lang="en-GB">
              <a:solidFill>
                <a:schemeClr val="bg1"/>
              </a:solidFill>
            </a:rPr>
            <a:t>Create an A-Team core group including 3</a:t>
          </a:r>
          <a:r>
            <a:rPr lang="en-GB" baseline="30000">
              <a:solidFill>
                <a:schemeClr val="bg1"/>
              </a:solidFill>
            </a:rPr>
            <a:t>rd</a:t>
          </a:r>
          <a:r>
            <a:rPr lang="en-GB">
              <a:solidFill>
                <a:schemeClr val="bg1"/>
              </a:solidFill>
            </a:rPr>
            <a:t> parties, senior Customer rep., nominated change leader from selected sites, etc. (Cross-Functional buy-in).</a:t>
          </a:r>
          <a:endParaRPr lang="en-GB" dirty="0">
            <a:solidFill>
              <a:schemeClr val="bg1"/>
            </a:solidFill>
          </a:endParaRPr>
        </a:p>
      </dgm:t>
    </dgm:pt>
    <dgm:pt modelId="{174A2110-B96A-48D4-85C8-E7B7688D43B2}" type="parTrans" cxnId="{80748DC1-A7BF-40EE-A302-1731308D9D1A}">
      <dgm:prSet/>
      <dgm:spPr/>
      <dgm:t>
        <a:bodyPr/>
        <a:lstStyle/>
        <a:p>
          <a:endParaRPr lang="en-US"/>
        </a:p>
      </dgm:t>
    </dgm:pt>
    <dgm:pt modelId="{BC567EEE-7291-4B2A-A5AD-95506060ED77}" type="sibTrans" cxnId="{80748DC1-A7BF-40EE-A302-1731308D9D1A}">
      <dgm:prSet/>
      <dgm:spPr/>
      <dgm:t>
        <a:bodyPr/>
        <a:lstStyle/>
        <a:p>
          <a:endParaRPr lang="en-US"/>
        </a:p>
      </dgm:t>
    </dgm:pt>
    <dgm:pt modelId="{823ED719-EAC3-4D15-8389-58F61E7C0CC6}">
      <dgm:prSet/>
      <dgm:spPr/>
      <dgm:t>
        <a:bodyPr/>
        <a:lstStyle/>
        <a:p>
          <a:r>
            <a:rPr lang="en-GB">
              <a:solidFill>
                <a:schemeClr val="bg1"/>
              </a:solidFill>
            </a:rPr>
            <a:t>Create the core Framework with site representative full involvement (no surprises).</a:t>
          </a:r>
          <a:endParaRPr lang="en-GB" dirty="0">
            <a:solidFill>
              <a:schemeClr val="bg1"/>
            </a:solidFill>
          </a:endParaRPr>
        </a:p>
      </dgm:t>
    </dgm:pt>
    <dgm:pt modelId="{9D134D9D-C115-4FB9-BF78-2FE802DF7884}" type="parTrans" cxnId="{916D9624-9834-4E56-ADDB-2189DA10A36B}">
      <dgm:prSet/>
      <dgm:spPr/>
      <dgm:t>
        <a:bodyPr/>
        <a:lstStyle/>
        <a:p>
          <a:endParaRPr lang="en-US"/>
        </a:p>
      </dgm:t>
    </dgm:pt>
    <dgm:pt modelId="{38A4ED23-5CAD-40FB-AEE8-270F2B315417}" type="sibTrans" cxnId="{916D9624-9834-4E56-ADDB-2189DA10A36B}">
      <dgm:prSet/>
      <dgm:spPr/>
      <dgm:t>
        <a:bodyPr/>
        <a:lstStyle/>
        <a:p>
          <a:endParaRPr lang="en-US"/>
        </a:p>
      </dgm:t>
    </dgm:pt>
    <dgm:pt modelId="{6B77A662-8658-43C0-A3E2-663DD83AB022}">
      <dgm:prSet/>
      <dgm:spPr/>
      <dgm:t>
        <a:bodyPr/>
        <a:lstStyle/>
        <a:p>
          <a:r>
            <a:rPr lang="en-GB">
              <a:solidFill>
                <a:schemeClr val="bg1"/>
              </a:solidFill>
            </a:rPr>
            <a:t>Carry out initial audit/assessments for each site with site involvement ( site understand the aims).</a:t>
          </a:r>
          <a:endParaRPr lang="en-GB" dirty="0">
            <a:solidFill>
              <a:schemeClr val="bg1"/>
            </a:solidFill>
          </a:endParaRPr>
        </a:p>
      </dgm:t>
    </dgm:pt>
    <dgm:pt modelId="{F5165831-2306-4F31-8896-FCDDF8397836}" type="parTrans" cxnId="{4305D02F-DC83-4A53-8BFB-F09302CDE227}">
      <dgm:prSet/>
      <dgm:spPr/>
      <dgm:t>
        <a:bodyPr/>
        <a:lstStyle/>
        <a:p>
          <a:endParaRPr lang="en-US"/>
        </a:p>
      </dgm:t>
    </dgm:pt>
    <dgm:pt modelId="{C66B3C33-28C7-42AC-8641-C37DC052D7E8}" type="sibTrans" cxnId="{4305D02F-DC83-4A53-8BFB-F09302CDE227}">
      <dgm:prSet/>
      <dgm:spPr/>
      <dgm:t>
        <a:bodyPr/>
        <a:lstStyle/>
        <a:p>
          <a:endParaRPr lang="en-US"/>
        </a:p>
      </dgm:t>
    </dgm:pt>
    <dgm:pt modelId="{6E7D7F7F-561D-476B-913A-66ED8BB71155}" type="pres">
      <dgm:prSet presAssocID="{F84F3CF4-7AC9-4C91-9661-24F1096F8CFA}" presName="outerComposite" presStyleCnt="0">
        <dgm:presLayoutVars>
          <dgm:chMax val="5"/>
          <dgm:dir/>
          <dgm:resizeHandles val="exact"/>
        </dgm:presLayoutVars>
      </dgm:prSet>
      <dgm:spPr/>
    </dgm:pt>
    <dgm:pt modelId="{4873022B-C571-4067-9BDB-A8528F463BAF}" type="pres">
      <dgm:prSet presAssocID="{F84F3CF4-7AC9-4C91-9661-24F1096F8CFA}" presName="dummyMaxCanvas" presStyleCnt="0">
        <dgm:presLayoutVars/>
      </dgm:prSet>
      <dgm:spPr/>
    </dgm:pt>
    <dgm:pt modelId="{F8447154-6E64-4962-9AF4-14CAC90EEC00}" type="pres">
      <dgm:prSet presAssocID="{F84F3CF4-7AC9-4C91-9661-24F1096F8CFA}" presName="FiveNodes_1" presStyleLbl="node1" presStyleIdx="0" presStyleCnt="5">
        <dgm:presLayoutVars>
          <dgm:bulletEnabled val="1"/>
        </dgm:presLayoutVars>
      </dgm:prSet>
      <dgm:spPr/>
    </dgm:pt>
    <dgm:pt modelId="{A7AFDC45-6B89-4378-9035-1985F51CD1C2}" type="pres">
      <dgm:prSet presAssocID="{F84F3CF4-7AC9-4C91-9661-24F1096F8CFA}" presName="FiveNodes_2" presStyleLbl="node1" presStyleIdx="1" presStyleCnt="5">
        <dgm:presLayoutVars>
          <dgm:bulletEnabled val="1"/>
        </dgm:presLayoutVars>
      </dgm:prSet>
      <dgm:spPr/>
    </dgm:pt>
    <dgm:pt modelId="{C677EF7E-E539-4414-BD67-ED6140AA4DA3}" type="pres">
      <dgm:prSet presAssocID="{F84F3CF4-7AC9-4C91-9661-24F1096F8CFA}" presName="FiveNodes_3" presStyleLbl="node1" presStyleIdx="2" presStyleCnt="5">
        <dgm:presLayoutVars>
          <dgm:bulletEnabled val="1"/>
        </dgm:presLayoutVars>
      </dgm:prSet>
      <dgm:spPr/>
    </dgm:pt>
    <dgm:pt modelId="{A88EE027-847C-469F-A3F2-48F2BBD22D8C}" type="pres">
      <dgm:prSet presAssocID="{F84F3CF4-7AC9-4C91-9661-24F1096F8CFA}" presName="FiveNodes_4" presStyleLbl="node1" presStyleIdx="3" presStyleCnt="5">
        <dgm:presLayoutVars>
          <dgm:bulletEnabled val="1"/>
        </dgm:presLayoutVars>
      </dgm:prSet>
      <dgm:spPr/>
    </dgm:pt>
    <dgm:pt modelId="{BEA6D382-F330-4879-86DE-5EAA9745BF2D}" type="pres">
      <dgm:prSet presAssocID="{F84F3CF4-7AC9-4C91-9661-24F1096F8CFA}" presName="FiveNodes_5" presStyleLbl="node1" presStyleIdx="4" presStyleCnt="5">
        <dgm:presLayoutVars>
          <dgm:bulletEnabled val="1"/>
        </dgm:presLayoutVars>
      </dgm:prSet>
      <dgm:spPr/>
    </dgm:pt>
    <dgm:pt modelId="{6464CACF-CE66-43B9-8FCE-39CA5CCC25C4}" type="pres">
      <dgm:prSet presAssocID="{F84F3CF4-7AC9-4C91-9661-24F1096F8CFA}" presName="FiveConn_1-2" presStyleLbl="fgAccFollowNode1" presStyleIdx="0" presStyleCnt="4">
        <dgm:presLayoutVars>
          <dgm:bulletEnabled val="1"/>
        </dgm:presLayoutVars>
      </dgm:prSet>
      <dgm:spPr/>
    </dgm:pt>
    <dgm:pt modelId="{203E0E6A-21A6-416B-8332-F586EE5271A5}" type="pres">
      <dgm:prSet presAssocID="{F84F3CF4-7AC9-4C91-9661-24F1096F8CFA}" presName="FiveConn_2-3" presStyleLbl="fgAccFollowNode1" presStyleIdx="1" presStyleCnt="4">
        <dgm:presLayoutVars>
          <dgm:bulletEnabled val="1"/>
        </dgm:presLayoutVars>
      </dgm:prSet>
      <dgm:spPr/>
    </dgm:pt>
    <dgm:pt modelId="{61977703-8849-43AC-8904-9B13920CAB16}" type="pres">
      <dgm:prSet presAssocID="{F84F3CF4-7AC9-4C91-9661-24F1096F8CFA}" presName="FiveConn_3-4" presStyleLbl="fgAccFollowNode1" presStyleIdx="2" presStyleCnt="4">
        <dgm:presLayoutVars>
          <dgm:bulletEnabled val="1"/>
        </dgm:presLayoutVars>
      </dgm:prSet>
      <dgm:spPr/>
    </dgm:pt>
    <dgm:pt modelId="{3CB9A814-50D4-4A92-9256-5F962618848C}" type="pres">
      <dgm:prSet presAssocID="{F84F3CF4-7AC9-4C91-9661-24F1096F8CFA}" presName="FiveConn_4-5" presStyleLbl="fgAccFollowNode1" presStyleIdx="3" presStyleCnt="4">
        <dgm:presLayoutVars>
          <dgm:bulletEnabled val="1"/>
        </dgm:presLayoutVars>
      </dgm:prSet>
      <dgm:spPr/>
    </dgm:pt>
    <dgm:pt modelId="{D86FB8D0-7A20-48CB-A9A2-20781A23A137}" type="pres">
      <dgm:prSet presAssocID="{F84F3CF4-7AC9-4C91-9661-24F1096F8CFA}" presName="FiveNodes_1_text" presStyleLbl="node1" presStyleIdx="4" presStyleCnt="5">
        <dgm:presLayoutVars>
          <dgm:bulletEnabled val="1"/>
        </dgm:presLayoutVars>
      </dgm:prSet>
      <dgm:spPr/>
    </dgm:pt>
    <dgm:pt modelId="{9AF62AC5-EC85-4812-88F6-E13206B317F8}" type="pres">
      <dgm:prSet presAssocID="{F84F3CF4-7AC9-4C91-9661-24F1096F8CFA}" presName="FiveNodes_2_text" presStyleLbl="node1" presStyleIdx="4" presStyleCnt="5">
        <dgm:presLayoutVars>
          <dgm:bulletEnabled val="1"/>
        </dgm:presLayoutVars>
      </dgm:prSet>
      <dgm:spPr/>
    </dgm:pt>
    <dgm:pt modelId="{F70E6E91-57E3-4DBB-91A1-D30A5784EA9C}" type="pres">
      <dgm:prSet presAssocID="{F84F3CF4-7AC9-4C91-9661-24F1096F8CFA}" presName="FiveNodes_3_text" presStyleLbl="node1" presStyleIdx="4" presStyleCnt="5">
        <dgm:presLayoutVars>
          <dgm:bulletEnabled val="1"/>
        </dgm:presLayoutVars>
      </dgm:prSet>
      <dgm:spPr/>
    </dgm:pt>
    <dgm:pt modelId="{9462B139-FDD8-4EB0-AC02-8E49DD521CB0}" type="pres">
      <dgm:prSet presAssocID="{F84F3CF4-7AC9-4C91-9661-24F1096F8CFA}" presName="FiveNodes_4_text" presStyleLbl="node1" presStyleIdx="4" presStyleCnt="5">
        <dgm:presLayoutVars>
          <dgm:bulletEnabled val="1"/>
        </dgm:presLayoutVars>
      </dgm:prSet>
      <dgm:spPr/>
    </dgm:pt>
    <dgm:pt modelId="{CA9EB3DF-38F4-440C-8791-36ECAC809D68}" type="pres">
      <dgm:prSet presAssocID="{F84F3CF4-7AC9-4C91-9661-24F1096F8CFA}" presName="FiveNodes_5_text" presStyleLbl="node1" presStyleIdx="4" presStyleCnt="5">
        <dgm:presLayoutVars>
          <dgm:bulletEnabled val="1"/>
        </dgm:presLayoutVars>
      </dgm:prSet>
      <dgm:spPr/>
    </dgm:pt>
  </dgm:ptLst>
  <dgm:cxnLst>
    <dgm:cxn modelId="{8D4A5C05-7334-4840-ABBF-E0A9CE01F4FC}" type="presOf" srcId="{91F5FAAC-0795-466D-90F7-053FB4C73BC1}" destId="{C677EF7E-E539-4414-BD67-ED6140AA4DA3}" srcOrd="0" destOrd="0" presId="urn:microsoft.com/office/officeart/2005/8/layout/vProcess5"/>
    <dgm:cxn modelId="{2FAC6115-10FF-428C-BEA2-A477D4476DA7}" type="presOf" srcId="{38A4ED23-5CAD-40FB-AEE8-270F2B315417}" destId="{3CB9A814-50D4-4A92-9256-5F962618848C}" srcOrd="0" destOrd="0" presId="urn:microsoft.com/office/officeart/2005/8/layout/vProcess5"/>
    <dgm:cxn modelId="{EA572617-5AC3-457C-95B2-450127B31B89}" type="presOf" srcId="{4FFE8F4A-DF32-4610-B9B4-C94AD8C91E20}" destId="{6464CACF-CE66-43B9-8FCE-39CA5CCC25C4}" srcOrd="0" destOrd="0" presId="urn:microsoft.com/office/officeart/2005/8/layout/vProcess5"/>
    <dgm:cxn modelId="{916D9624-9834-4E56-ADDB-2189DA10A36B}" srcId="{F84F3CF4-7AC9-4C91-9661-24F1096F8CFA}" destId="{823ED719-EAC3-4D15-8389-58F61E7C0CC6}" srcOrd="3" destOrd="0" parTransId="{9D134D9D-C115-4FB9-BF78-2FE802DF7884}" sibTransId="{38A4ED23-5CAD-40FB-AEE8-270F2B315417}"/>
    <dgm:cxn modelId="{4305D02F-DC83-4A53-8BFB-F09302CDE227}" srcId="{F84F3CF4-7AC9-4C91-9661-24F1096F8CFA}" destId="{6B77A662-8658-43C0-A3E2-663DD83AB022}" srcOrd="4" destOrd="0" parTransId="{F5165831-2306-4F31-8896-FCDDF8397836}" sibTransId="{C66B3C33-28C7-42AC-8641-C37DC052D7E8}"/>
    <dgm:cxn modelId="{62832842-C47A-4D87-8336-6DA872464443}" type="presOf" srcId="{823ED719-EAC3-4D15-8389-58F61E7C0CC6}" destId="{9462B139-FDD8-4EB0-AC02-8E49DD521CB0}" srcOrd="1" destOrd="0" presId="urn:microsoft.com/office/officeart/2005/8/layout/vProcess5"/>
    <dgm:cxn modelId="{52D03568-99CC-4E9E-B9B4-A85DFA1E3438}" type="presOf" srcId="{52005A5D-A8E7-42B0-8F89-5529A2CEF075}" destId="{D86FB8D0-7A20-48CB-A9A2-20781A23A137}" srcOrd="1" destOrd="0" presId="urn:microsoft.com/office/officeart/2005/8/layout/vProcess5"/>
    <dgm:cxn modelId="{BC333D48-FB6E-40DA-BE97-E165EC122736}" type="presOf" srcId="{91F5FAAC-0795-466D-90F7-053FB4C73BC1}" destId="{F70E6E91-57E3-4DBB-91A1-D30A5784EA9C}" srcOrd="1" destOrd="0" presId="urn:microsoft.com/office/officeart/2005/8/layout/vProcess5"/>
    <dgm:cxn modelId="{7B07F848-2D97-4848-BF2E-891FC19CD0FC}" type="presOf" srcId="{FCA1458E-84C9-4CF6-9F66-844C3FB04521}" destId="{203E0E6A-21A6-416B-8332-F586EE5271A5}" srcOrd="0" destOrd="0" presId="urn:microsoft.com/office/officeart/2005/8/layout/vProcess5"/>
    <dgm:cxn modelId="{7412F14B-3164-43D2-9B39-24D0EDAD4C98}" type="presOf" srcId="{681E6CCB-F403-4453-B8A4-FC358A166E4B}" destId="{A7AFDC45-6B89-4378-9035-1985F51CD1C2}" srcOrd="0" destOrd="0" presId="urn:microsoft.com/office/officeart/2005/8/layout/vProcess5"/>
    <dgm:cxn modelId="{CC66AE70-98FF-4E11-B1D7-34B51F4E0264}" type="presOf" srcId="{681E6CCB-F403-4453-B8A4-FC358A166E4B}" destId="{9AF62AC5-EC85-4812-88F6-E13206B317F8}" srcOrd="1" destOrd="0" presId="urn:microsoft.com/office/officeart/2005/8/layout/vProcess5"/>
    <dgm:cxn modelId="{8937F356-2408-4833-A00A-453B8820FA80}" type="presOf" srcId="{52005A5D-A8E7-42B0-8F89-5529A2CEF075}" destId="{F8447154-6E64-4962-9AF4-14CAC90EEC00}" srcOrd="0" destOrd="0" presId="urn:microsoft.com/office/officeart/2005/8/layout/vProcess5"/>
    <dgm:cxn modelId="{BD95BE9D-B07D-4BC0-90E1-0CFC05215777}" type="presOf" srcId="{BC567EEE-7291-4B2A-A5AD-95506060ED77}" destId="{61977703-8849-43AC-8904-9B13920CAB16}" srcOrd="0" destOrd="0" presId="urn:microsoft.com/office/officeart/2005/8/layout/vProcess5"/>
    <dgm:cxn modelId="{6F26CA9D-0842-42BD-B003-51493361DE6D}" type="presOf" srcId="{823ED719-EAC3-4D15-8389-58F61E7C0CC6}" destId="{A88EE027-847C-469F-A3F2-48F2BBD22D8C}" srcOrd="0" destOrd="0" presId="urn:microsoft.com/office/officeart/2005/8/layout/vProcess5"/>
    <dgm:cxn modelId="{2FCD2EA4-DF54-45A9-A48D-D09A3838875C}" type="presOf" srcId="{6B77A662-8658-43C0-A3E2-663DD83AB022}" destId="{CA9EB3DF-38F4-440C-8791-36ECAC809D68}" srcOrd="1" destOrd="0" presId="urn:microsoft.com/office/officeart/2005/8/layout/vProcess5"/>
    <dgm:cxn modelId="{BFD135A7-69E7-4C84-B8CB-D05B050E13F5}" type="presOf" srcId="{6B77A662-8658-43C0-A3E2-663DD83AB022}" destId="{BEA6D382-F330-4879-86DE-5EAA9745BF2D}" srcOrd="0" destOrd="0" presId="urn:microsoft.com/office/officeart/2005/8/layout/vProcess5"/>
    <dgm:cxn modelId="{8C5DB8B5-B63D-4B11-AA59-0F159A7AE069}" srcId="{F84F3CF4-7AC9-4C91-9661-24F1096F8CFA}" destId="{681E6CCB-F403-4453-B8A4-FC358A166E4B}" srcOrd="1" destOrd="0" parTransId="{9B398B80-B455-4ECE-BA4E-4411AD35F2A5}" sibTransId="{FCA1458E-84C9-4CF6-9F66-844C3FB04521}"/>
    <dgm:cxn modelId="{F5DC6BB7-F444-4867-8065-E34F4F002C58}" type="presOf" srcId="{F84F3CF4-7AC9-4C91-9661-24F1096F8CFA}" destId="{6E7D7F7F-561D-476B-913A-66ED8BB71155}" srcOrd="0" destOrd="0" presId="urn:microsoft.com/office/officeart/2005/8/layout/vProcess5"/>
    <dgm:cxn modelId="{80748DC1-A7BF-40EE-A302-1731308D9D1A}" srcId="{F84F3CF4-7AC9-4C91-9661-24F1096F8CFA}" destId="{91F5FAAC-0795-466D-90F7-053FB4C73BC1}" srcOrd="2" destOrd="0" parTransId="{174A2110-B96A-48D4-85C8-E7B7688D43B2}" sibTransId="{BC567EEE-7291-4B2A-A5AD-95506060ED77}"/>
    <dgm:cxn modelId="{B7E159E3-840C-4AF0-B8F6-34EA2AC9594D}" srcId="{F84F3CF4-7AC9-4C91-9661-24F1096F8CFA}" destId="{52005A5D-A8E7-42B0-8F89-5529A2CEF075}" srcOrd="0" destOrd="0" parTransId="{47A3124E-7CED-4156-8AF3-8B7791EB1E5A}" sibTransId="{4FFE8F4A-DF32-4610-B9B4-C94AD8C91E20}"/>
    <dgm:cxn modelId="{40744E76-896E-4824-80ED-A8CA96178DE9}" type="presParOf" srcId="{6E7D7F7F-561D-476B-913A-66ED8BB71155}" destId="{4873022B-C571-4067-9BDB-A8528F463BAF}" srcOrd="0" destOrd="0" presId="urn:microsoft.com/office/officeart/2005/8/layout/vProcess5"/>
    <dgm:cxn modelId="{CAFDE95E-CDE2-48F5-A9E8-A31E4FF2B209}" type="presParOf" srcId="{6E7D7F7F-561D-476B-913A-66ED8BB71155}" destId="{F8447154-6E64-4962-9AF4-14CAC90EEC00}" srcOrd="1" destOrd="0" presId="urn:microsoft.com/office/officeart/2005/8/layout/vProcess5"/>
    <dgm:cxn modelId="{4685B40B-257C-4E50-B321-22DDA4B0DA44}" type="presParOf" srcId="{6E7D7F7F-561D-476B-913A-66ED8BB71155}" destId="{A7AFDC45-6B89-4378-9035-1985F51CD1C2}" srcOrd="2" destOrd="0" presId="urn:microsoft.com/office/officeart/2005/8/layout/vProcess5"/>
    <dgm:cxn modelId="{F06C9A1A-108A-46E4-974A-D0DDC04BE7C8}" type="presParOf" srcId="{6E7D7F7F-561D-476B-913A-66ED8BB71155}" destId="{C677EF7E-E539-4414-BD67-ED6140AA4DA3}" srcOrd="3" destOrd="0" presId="urn:microsoft.com/office/officeart/2005/8/layout/vProcess5"/>
    <dgm:cxn modelId="{3C54FC01-1FD6-4F8F-837B-9CA3A18A3128}" type="presParOf" srcId="{6E7D7F7F-561D-476B-913A-66ED8BB71155}" destId="{A88EE027-847C-469F-A3F2-48F2BBD22D8C}" srcOrd="4" destOrd="0" presId="urn:microsoft.com/office/officeart/2005/8/layout/vProcess5"/>
    <dgm:cxn modelId="{4318D0E4-0985-42F3-9B11-0EF1D3899A53}" type="presParOf" srcId="{6E7D7F7F-561D-476B-913A-66ED8BB71155}" destId="{BEA6D382-F330-4879-86DE-5EAA9745BF2D}" srcOrd="5" destOrd="0" presId="urn:microsoft.com/office/officeart/2005/8/layout/vProcess5"/>
    <dgm:cxn modelId="{EFEE4036-3DBB-4842-BCCA-9B93577B0D1E}" type="presParOf" srcId="{6E7D7F7F-561D-476B-913A-66ED8BB71155}" destId="{6464CACF-CE66-43B9-8FCE-39CA5CCC25C4}" srcOrd="6" destOrd="0" presId="urn:microsoft.com/office/officeart/2005/8/layout/vProcess5"/>
    <dgm:cxn modelId="{C4627E46-F282-420F-8044-55D1F76BADC4}" type="presParOf" srcId="{6E7D7F7F-561D-476B-913A-66ED8BB71155}" destId="{203E0E6A-21A6-416B-8332-F586EE5271A5}" srcOrd="7" destOrd="0" presId="urn:microsoft.com/office/officeart/2005/8/layout/vProcess5"/>
    <dgm:cxn modelId="{7C78C706-59D5-4A12-AEB9-5CAE59C565C6}" type="presParOf" srcId="{6E7D7F7F-561D-476B-913A-66ED8BB71155}" destId="{61977703-8849-43AC-8904-9B13920CAB16}" srcOrd="8" destOrd="0" presId="urn:microsoft.com/office/officeart/2005/8/layout/vProcess5"/>
    <dgm:cxn modelId="{31757D96-AD98-4139-BD00-58FD2C31070D}" type="presParOf" srcId="{6E7D7F7F-561D-476B-913A-66ED8BB71155}" destId="{3CB9A814-50D4-4A92-9256-5F962618848C}" srcOrd="9" destOrd="0" presId="urn:microsoft.com/office/officeart/2005/8/layout/vProcess5"/>
    <dgm:cxn modelId="{38768A16-6EAC-4F79-9609-65B92C4A37C2}" type="presParOf" srcId="{6E7D7F7F-561D-476B-913A-66ED8BB71155}" destId="{D86FB8D0-7A20-48CB-A9A2-20781A23A137}" srcOrd="10" destOrd="0" presId="urn:microsoft.com/office/officeart/2005/8/layout/vProcess5"/>
    <dgm:cxn modelId="{A993FB76-887A-42E9-8F40-EEFAC8F10456}" type="presParOf" srcId="{6E7D7F7F-561D-476B-913A-66ED8BB71155}" destId="{9AF62AC5-EC85-4812-88F6-E13206B317F8}" srcOrd="11" destOrd="0" presId="urn:microsoft.com/office/officeart/2005/8/layout/vProcess5"/>
    <dgm:cxn modelId="{3DA682E0-6E4D-4DFB-9F26-124281B6DF93}" type="presParOf" srcId="{6E7D7F7F-561D-476B-913A-66ED8BB71155}" destId="{F70E6E91-57E3-4DBB-91A1-D30A5784EA9C}" srcOrd="12" destOrd="0" presId="urn:microsoft.com/office/officeart/2005/8/layout/vProcess5"/>
    <dgm:cxn modelId="{5178CEA9-9477-480C-B99C-F0EE11357FC4}" type="presParOf" srcId="{6E7D7F7F-561D-476B-913A-66ED8BB71155}" destId="{9462B139-FDD8-4EB0-AC02-8E49DD521CB0}" srcOrd="13" destOrd="0" presId="urn:microsoft.com/office/officeart/2005/8/layout/vProcess5"/>
    <dgm:cxn modelId="{56713C26-2641-432B-BB24-8F4DFEC1D3F4}" type="presParOf" srcId="{6E7D7F7F-561D-476B-913A-66ED8BB71155}" destId="{CA9EB3DF-38F4-440C-8791-36ECAC809D6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75E51-9434-459A-9EE4-27D72220501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6FA3306-B6B2-4114-8680-660116A9C806}">
      <dgm:prSet/>
      <dgm:spPr/>
      <dgm:t>
        <a:bodyPr/>
        <a:lstStyle/>
        <a:p>
          <a:r>
            <a:rPr lang="en-GB">
              <a:solidFill>
                <a:schemeClr val="bg1"/>
              </a:solidFill>
            </a:rPr>
            <a:t>Create framework compliance and gap reports and any details of closure plans(The Now and the Future).</a:t>
          </a:r>
          <a:endParaRPr lang="en-US"/>
        </a:p>
      </dgm:t>
    </dgm:pt>
    <dgm:pt modelId="{0EBEF2E7-8A95-4548-AA82-004B8BDDEE77}" type="parTrans" cxnId="{5E7C41FC-5CA3-4F7E-8EAC-43CF55CA56D5}">
      <dgm:prSet/>
      <dgm:spPr/>
      <dgm:t>
        <a:bodyPr/>
        <a:lstStyle/>
        <a:p>
          <a:endParaRPr lang="en-US"/>
        </a:p>
      </dgm:t>
    </dgm:pt>
    <dgm:pt modelId="{A62B3B00-9D3F-481E-A466-B2140578F80D}" type="sibTrans" cxnId="{5E7C41FC-5CA3-4F7E-8EAC-43CF55CA56D5}">
      <dgm:prSet/>
      <dgm:spPr/>
      <dgm:t>
        <a:bodyPr/>
        <a:lstStyle/>
        <a:p>
          <a:endParaRPr lang="en-US"/>
        </a:p>
      </dgm:t>
    </dgm:pt>
    <dgm:pt modelId="{CB21F99E-8605-4D77-A77E-0B58044BFD59}">
      <dgm:prSet/>
      <dgm:spPr/>
      <dgm:t>
        <a:bodyPr/>
        <a:lstStyle/>
        <a:p>
          <a:r>
            <a:rPr lang="en-GB" dirty="0">
              <a:solidFill>
                <a:schemeClr val="bg1"/>
              </a:solidFill>
            </a:rPr>
            <a:t>Assist with Risk Assessments to define Risk Gaps according to Impacts and Risk Appetite of CISO.</a:t>
          </a:r>
        </a:p>
      </dgm:t>
    </dgm:pt>
    <dgm:pt modelId="{F543C110-94E2-4DA5-AC3E-87EA5FE1A0C1}" type="parTrans" cxnId="{C293A36D-7F5D-4D8D-8CFE-752DA9C98F15}">
      <dgm:prSet/>
      <dgm:spPr/>
      <dgm:t>
        <a:bodyPr/>
        <a:lstStyle/>
        <a:p>
          <a:endParaRPr lang="en-US"/>
        </a:p>
      </dgm:t>
    </dgm:pt>
    <dgm:pt modelId="{B48BF380-0D8E-49DA-AA5F-27B4332D51BE}" type="sibTrans" cxnId="{C293A36D-7F5D-4D8D-8CFE-752DA9C98F15}">
      <dgm:prSet/>
      <dgm:spPr/>
      <dgm:t>
        <a:bodyPr/>
        <a:lstStyle/>
        <a:p>
          <a:endParaRPr lang="en-US"/>
        </a:p>
      </dgm:t>
    </dgm:pt>
    <dgm:pt modelId="{6AA6A417-0162-4C4D-BADD-448501ADCA06}">
      <dgm:prSet/>
      <dgm:spPr/>
      <dgm:t>
        <a:bodyPr/>
        <a:lstStyle/>
        <a:p>
          <a:r>
            <a:rPr lang="en-GB" dirty="0">
              <a:solidFill>
                <a:schemeClr val="bg1"/>
              </a:solidFill>
            </a:rPr>
            <a:t>Review Gaps and Plans and re-work the aims/goals and the Program/Project to suit the business.</a:t>
          </a:r>
        </a:p>
      </dgm:t>
    </dgm:pt>
    <dgm:pt modelId="{5B223906-EF51-4903-A1EE-6FA6808451FA}" type="parTrans" cxnId="{83F46C67-A231-4D1B-AF3E-0CF4EAF2D197}">
      <dgm:prSet/>
      <dgm:spPr/>
      <dgm:t>
        <a:bodyPr/>
        <a:lstStyle/>
        <a:p>
          <a:endParaRPr lang="en-US"/>
        </a:p>
      </dgm:t>
    </dgm:pt>
    <dgm:pt modelId="{C5800688-1CB1-492F-8BB4-1DB327413A7D}" type="sibTrans" cxnId="{83F46C67-A231-4D1B-AF3E-0CF4EAF2D197}">
      <dgm:prSet/>
      <dgm:spPr/>
      <dgm:t>
        <a:bodyPr/>
        <a:lstStyle/>
        <a:p>
          <a:endParaRPr lang="en-US"/>
        </a:p>
      </dgm:t>
    </dgm:pt>
    <dgm:pt modelId="{43078A7F-8E0E-45E2-BFFE-6AFB50FDBCB8}">
      <dgm:prSet/>
      <dgm:spPr/>
      <dgm:t>
        <a:bodyPr/>
        <a:lstStyle/>
        <a:p>
          <a:r>
            <a:rPr lang="en-GB" dirty="0">
              <a:solidFill>
                <a:schemeClr val="bg1"/>
              </a:solidFill>
            </a:rPr>
            <a:t>Rough design Cyber Security Improvement templates/Solutions with IT and OT Operations people.</a:t>
          </a:r>
        </a:p>
      </dgm:t>
    </dgm:pt>
    <dgm:pt modelId="{307A86CE-6556-4926-9C07-6B3D444DCF86}" type="parTrans" cxnId="{B7A4B50A-D4A3-49DF-AC19-76EFBFD247F5}">
      <dgm:prSet/>
      <dgm:spPr/>
      <dgm:t>
        <a:bodyPr/>
        <a:lstStyle/>
        <a:p>
          <a:endParaRPr lang="en-US"/>
        </a:p>
      </dgm:t>
    </dgm:pt>
    <dgm:pt modelId="{41B6F862-0D76-419E-8D9B-F9454DE05FD3}" type="sibTrans" cxnId="{B7A4B50A-D4A3-49DF-AC19-76EFBFD247F5}">
      <dgm:prSet/>
      <dgm:spPr/>
      <dgm:t>
        <a:bodyPr/>
        <a:lstStyle/>
        <a:p>
          <a:endParaRPr lang="en-US"/>
        </a:p>
      </dgm:t>
    </dgm:pt>
    <dgm:pt modelId="{167E24C7-CF98-414E-8FF6-8CB54C6D7895}">
      <dgm:prSet/>
      <dgm:spPr/>
      <dgm:t>
        <a:bodyPr/>
        <a:lstStyle/>
        <a:p>
          <a:r>
            <a:rPr lang="en-GB">
              <a:solidFill>
                <a:schemeClr val="bg1"/>
              </a:solidFill>
            </a:rPr>
            <a:t>Build initial designs for each element of the Solutions including 3</a:t>
          </a:r>
          <a:r>
            <a:rPr lang="en-GB" baseline="30000">
              <a:solidFill>
                <a:schemeClr val="bg1"/>
              </a:solidFill>
            </a:rPr>
            <a:t>rd</a:t>
          </a:r>
          <a:r>
            <a:rPr lang="en-GB">
              <a:solidFill>
                <a:schemeClr val="bg1"/>
              </a:solidFill>
            </a:rPr>
            <a:t> party and internals (The Jigsaw).</a:t>
          </a:r>
          <a:endParaRPr lang="en-GB" dirty="0">
            <a:solidFill>
              <a:schemeClr val="bg1"/>
            </a:solidFill>
          </a:endParaRPr>
        </a:p>
      </dgm:t>
    </dgm:pt>
    <dgm:pt modelId="{90E72725-2FE5-4339-96C0-401A833CB567}" type="parTrans" cxnId="{FCF62FA7-9AB4-493D-B40A-E7E66FF16261}">
      <dgm:prSet/>
      <dgm:spPr/>
      <dgm:t>
        <a:bodyPr/>
        <a:lstStyle/>
        <a:p>
          <a:endParaRPr lang="en-US"/>
        </a:p>
      </dgm:t>
    </dgm:pt>
    <dgm:pt modelId="{BD633CD1-D466-46C0-859E-D08AED357D9D}" type="sibTrans" cxnId="{FCF62FA7-9AB4-493D-B40A-E7E66FF16261}">
      <dgm:prSet/>
      <dgm:spPr/>
      <dgm:t>
        <a:bodyPr/>
        <a:lstStyle/>
        <a:p>
          <a:endParaRPr lang="en-US"/>
        </a:p>
      </dgm:t>
    </dgm:pt>
    <dgm:pt modelId="{02F11B49-B55F-4FD6-A350-1CC5DBB3A4C4}" type="pres">
      <dgm:prSet presAssocID="{A4675E51-9434-459A-9EE4-27D722205017}" presName="outerComposite" presStyleCnt="0">
        <dgm:presLayoutVars>
          <dgm:chMax val="5"/>
          <dgm:dir/>
          <dgm:resizeHandles val="exact"/>
        </dgm:presLayoutVars>
      </dgm:prSet>
      <dgm:spPr/>
    </dgm:pt>
    <dgm:pt modelId="{7E0CF80B-974C-4F8D-9126-AAB2C76782CD}" type="pres">
      <dgm:prSet presAssocID="{A4675E51-9434-459A-9EE4-27D722205017}" presName="dummyMaxCanvas" presStyleCnt="0">
        <dgm:presLayoutVars/>
      </dgm:prSet>
      <dgm:spPr/>
    </dgm:pt>
    <dgm:pt modelId="{49D57CB9-A9FE-4F4D-847C-99C123A6A5A5}" type="pres">
      <dgm:prSet presAssocID="{A4675E51-9434-459A-9EE4-27D722205017}" presName="FiveNodes_1" presStyleLbl="node1" presStyleIdx="0" presStyleCnt="5">
        <dgm:presLayoutVars>
          <dgm:bulletEnabled val="1"/>
        </dgm:presLayoutVars>
      </dgm:prSet>
      <dgm:spPr/>
    </dgm:pt>
    <dgm:pt modelId="{96836995-0097-4A00-A58E-392134E231FC}" type="pres">
      <dgm:prSet presAssocID="{A4675E51-9434-459A-9EE4-27D722205017}" presName="FiveNodes_2" presStyleLbl="node1" presStyleIdx="1" presStyleCnt="5">
        <dgm:presLayoutVars>
          <dgm:bulletEnabled val="1"/>
        </dgm:presLayoutVars>
      </dgm:prSet>
      <dgm:spPr/>
    </dgm:pt>
    <dgm:pt modelId="{266DC861-7D06-4EBE-BC53-CCEEACE2C3F1}" type="pres">
      <dgm:prSet presAssocID="{A4675E51-9434-459A-9EE4-27D722205017}" presName="FiveNodes_3" presStyleLbl="node1" presStyleIdx="2" presStyleCnt="5">
        <dgm:presLayoutVars>
          <dgm:bulletEnabled val="1"/>
        </dgm:presLayoutVars>
      </dgm:prSet>
      <dgm:spPr/>
    </dgm:pt>
    <dgm:pt modelId="{A1B4F8A7-30D6-4199-94AB-A3F7C8FFE8C6}" type="pres">
      <dgm:prSet presAssocID="{A4675E51-9434-459A-9EE4-27D722205017}" presName="FiveNodes_4" presStyleLbl="node1" presStyleIdx="3" presStyleCnt="5">
        <dgm:presLayoutVars>
          <dgm:bulletEnabled val="1"/>
        </dgm:presLayoutVars>
      </dgm:prSet>
      <dgm:spPr/>
    </dgm:pt>
    <dgm:pt modelId="{9420511A-6404-411C-8475-5BD85295BC9D}" type="pres">
      <dgm:prSet presAssocID="{A4675E51-9434-459A-9EE4-27D722205017}" presName="FiveNodes_5" presStyleLbl="node1" presStyleIdx="4" presStyleCnt="5">
        <dgm:presLayoutVars>
          <dgm:bulletEnabled val="1"/>
        </dgm:presLayoutVars>
      </dgm:prSet>
      <dgm:spPr/>
    </dgm:pt>
    <dgm:pt modelId="{3B653CC7-428D-4F7E-A063-CDEFD37FCFDB}" type="pres">
      <dgm:prSet presAssocID="{A4675E51-9434-459A-9EE4-27D722205017}" presName="FiveConn_1-2" presStyleLbl="fgAccFollowNode1" presStyleIdx="0" presStyleCnt="4">
        <dgm:presLayoutVars>
          <dgm:bulletEnabled val="1"/>
        </dgm:presLayoutVars>
      </dgm:prSet>
      <dgm:spPr/>
    </dgm:pt>
    <dgm:pt modelId="{8C3A6781-731B-45BC-9931-D3FCEAB3065B}" type="pres">
      <dgm:prSet presAssocID="{A4675E51-9434-459A-9EE4-27D722205017}" presName="FiveConn_2-3" presStyleLbl="fgAccFollowNode1" presStyleIdx="1" presStyleCnt="4">
        <dgm:presLayoutVars>
          <dgm:bulletEnabled val="1"/>
        </dgm:presLayoutVars>
      </dgm:prSet>
      <dgm:spPr/>
    </dgm:pt>
    <dgm:pt modelId="{B5DB876E-DA72-435A-AC49-F42E4BCC630F}" type="pres">
      <dgm:prSet presAssocID="{A4675E51-9434-459A-9EE4-27D722205017}" presName="FiveConn_3-4" presStyleLbl="fgAccFollowNode1" presStyleIdx="2" presStyleCnt="4">
        <dgm:presLayoutVars>
          <dgm:bulletEnabled val="1"/>
        </dgm:presLayoutVars>
      </dgm:prSet>
      <dgm:spPr/>
    </dgm:pt>
    <dgm:pt modelId="{8957BBA4-E0E4-4CE2-BF53-BBC5A6CD36D1}" type="pres">
      <dgm:prSet presAssocID="{A4675E51-9434-459A-9EE4-27D722205017}" presName="FiveConn_4-5" presStyleLbl="fgAccFollowNode1" presStyleIdx="3" presStyleCnt="4">
        <dgm:presLayoutVars>
          <dgm:bulletEnabled val="1"/>
        </dgm:presLayoutVars>
      </dgm:prSet>
      <dgm:spPr/>
    </dgm:pt>
    <dgm:pt modelId="{BABEA731-B9BF-487A-8441-3F0FF516CE8E}" type="pres">
      <dgm:prSet presAssocID="{A4675E51-9434-459A-9EE4-27D722205017}" presName="FiveNodes_1_text" presStyleLbl="node1" presStyleIdx="4" presStyleCnt="5">
        <dgm:presLayoutVars>
          <dgm:bulletEnabled val="1"/>
        </dgm:presLayoutVars>
      </dgm:prSet>
      <dgm:spPr/>
    </dgm:pt>
    <dgm:pt modelId="{BA4E58A0-BA6C-4332-96C3-2AA2D8A371CD}" type="pres">
      <dgm:prSet presAssocID="{A4675E51-9434-459A-9EE4-27D722205017}" presName="FiveNodes_2_text" presStyleLbl="node1" presStyleIdx="4" presStyleCnt="5">
        <dgm:presLayoutVars>
          <dgm:bulletEnabled val="1"/>
        </dgm:presLayoutVars>
      </dgm:prSet>
      <dgm:spPr/>
    </dgm:pt>
    <dgm:pt modelId="{6BEAF69F-EBBF-4D4E-B61D-A71D79A6770A}" type="pres">
      <dgm:prSet presAssocID="{A4675E51-9434-459A-9EE4-27D722205017}" presName="FiveNodes_3_text" presStyleLbl="node1" presStyleIdx="4" presStyleCnt="5">
        <dgm:presLayoutVars>
          <dgm:bulletEnabled val="1"/>
        </dgm:presLayoutVars>
      </dgm:prSet>
      <dgm:spPr/>
    </dgm:pt>
    <dgm:pt modelId="{44C03231-8596-4553-9230-D2A1093D2362}" type="pres">
      <dgm:prSet presAssocID="{A4675E51-9434-459A-9EE4-27D722205017}" presName="FiveNodes_4_text" presStyleLbl="node1" presStyleIdx="4" presStyleCnt="5">
        <dgm:presLayoutVars>
          <dgm:bulletEnabled val="1"/>
        </dgm:presLayoutVars>
      </dgm:prSet>
      <dgm:spPr/>
    </dgm:pt>
    <dgm:pt modelId="{856F5990-E615-401B-BF0C-CEC0340A846C}" type="pres">
      <dgm:prSet presAssocID="{A4675E51-9434-459A-9EE4-27D722205017}" presName="FiveNodes_5_text" presStyleLbl="node1" presStyleIdx="4" presStyleCnt="5">
        <dgm:presLayoutVars>
          <dgm:bulletEnabled val="1"/>
        </dgm:presLayoutVars>
      </dgm:prSet>
      <dgm:spPr/>
    </dgm:pt>
  </dgm:ptLst>
  <dgm:cxnLst>
    <dgm:cxn modelId="{B7A4B50A-D4A3-49DF-AC19-76EFBFD247F5}" srcId="{A4675E51-9434-459A-9EE4-27D722205017}" destId="{43078A7F-8E0E-45E2-BFFE-6AFB50FDBCB8}" srcOrd="3" destOrd="0" parTransId="{307A86CE-6556-4926-9C07-6B3D444DCF86}" sibTransId="{41B6F862-0D76-419E-8D9B-F9454DE05FD3}"/>
    <dgm:cxn modelId="{5A278F18-3A2F-4DE0-BFE5-157CB38740AF}" type="presOf" srcId="{6AA6A417-0162-4C4D-BADD-448501ADCA06}" destId="{266DC861-7D06-4EBE-BC53-CCEEACE2C3F1}" srcOrd="0" destOrd="0" presId="urn:microsoft.com/office/officeart/2005/8/layout/vProcess5"/>
    <dgm:cxn modelId="{A8C46D29-3442-42EB-BAAE-72ABC37759CF}" type="presOf" srcId="{B48BF380-0D8E-49DA-AA5F-27B4332D51BE}" destId="{8C3A6781-731B-45BC-9931-D3FCEAB3065B}" srcOrd="0" destOrd="0" presId="urn:microsoft.com/office/officeart/2005/8/layout/vProcess5"/>
    <dgm:cxn modelId="{711BC336-2938-4B34-89D9-377E12D68AA9}" type="presOf" srcId="{A62B3B00-9D3F-481E-A466-B2140578F80D}" destId="{3B653CC7-428D-4F7E-A063-CDEFD37FCFDB}" srcOrd="0" destOrd="0" presId="urn:microsoft.com/office/officeart/2005/8/layout/vProcess5"/>
    <dgm:cxn modelId="{7FA14638-ACF8-4B71-8BF2-ACE558804137}" type="presOf" srcId="{167E24C7-CF98-414E-8FF6-8CB54C6D7895}" destId="{856F5990-E615-401B-BF0C-CEC0340A846C}" srcOrd="1" destOrd="0" presId="urn:microsoft.com/office/officeart/2005/8/layout/vProcess5"/>
    <dgm:cxn modelId="{5452A53A-CF4E-453A-B1F0-A0AC8417DB77}" type="presOf" srcId="{36FA3306-B6B2-4114-8680-660116A9C806}" destId="{49D57CB9-A9FE-4F4D-847C-99C123A6A5A5}" srcOrd="0" destOrd="0" presId="urn:microsoft.com/office/officeart/2005/8/layout/vProcess5"/>
    <dgm:cxn modelId="{84E36146-FCFE-4581-91F9-5A06B285EA69}" type="presOf" srcId="{41B6F862-0D76-419E-8D9B-F9454DE05FD3}" destId="{8957BBA4-E0E4-4CE2-BF53-BBC5A6CD36D1}" srcOrd="0" destOrd="0" presId="urn:microsoft.com/office/officeart/2005/8/layout/vProcess5"/>
    <dgm:cxn modelId="{83F46C67-A231-4D1B-AF3E-0CF4EAF2D197}" srcId="{A4675E51-9434-459A-9EE4-27D722205017}" destId="{6AA6A417-0162-4C4D-BADD-448501ADCA06}" srcOrd="2" destOrd="0" parTransId="{5B223906-EF51-4903-A1EE-6FA6808451FA}" sibTransId="{C5800688-1CB1-492F-8BB4-1DB327413A7D}"/>
    <dgm:cxn modelId="{C293A36D-7F5D-4D8D-8CFE-752DA9C98F15}" srcId="{A4675E51-9434-459A-9EE4-27D722205017}" destId="{CB21F99E-8605-4D77-A77E-0B58044BFD59}" srcOrd="1" destOrd="0" parTransId="{F543C110-94E2-4DA5-AC3E-87EA5FE1A0C1}" sibTransId="{B48BF380-0D8E-49DA-AA5F-27B4332D51BE}"/>
    <dgm:cxn modelId="{1B534D52-2AAC-46EE-A755-D3D94EB9ECA3}" type="presOf" srcId="{C5800688-1CB1-492F-8BB4-1DB327413A7D}" destId="{B5DB876E-DA72-435A-AC49-F42E4BCC630F}" srcOrd="0" destOrd="0" presId="urn:microsoft.com/office/officeart/2005/8/layout/vProcess5"/>
    <dgm:cxn modelId="{CFA00883-4B4C-4B6F-ADE6-F4B69C673E06}" type="presOf" srcId="{6AA6A417-0162-4C4D-BADD-448501ADCA06}" destId="{6BEAF69F-EBBF-4D4E-B61D-A71D79A6770A}" srcOrd="1" destOrd="0" presId="urn:microsoft.com/office/officeart/2005/8/layout/vProcess5"/>
    <dgm:cxn modelId="{819A679D-6A63-4913-AB88-1598DB0EA099}" type="presOf" srcId="{CB21F99E-8605-4D77-A77E-0B58044BFD59}" destId="{96836995-0097-4A00-A58E-392134E231FC}" srcOrd="0" destOrd="0" presId="urn:microsoft.com/office/officeart/2005/8/layout/vProcess5"/>
    <dgm:cxn modelId="{FCF62FA7-9AB4-493D-B40A-E7E66FF16261}" srcId="{A4675E51-9434-459A-9EE4-27D722205017}" destId="{167E24C7-CF98-414E-8FF6-8CB54C6D7895}" srcOrd="4" destOrd="0" parTransId="{90E72725-2FE5-4339-96C0-401A833CB567}" sibTransId="{BD633CD1-D466-46C0-859E-D08AED357D9D}"/>
    <dgm:cxn modelId="{FF49A6A9-6C34-4CBE-B76B-23744FA7946E}" type="presOf" srcId="{A4675E51-9434-459A-9EE4-27D722205017}" destId="{02F11B49-B55F-4FD6-A350-1CC5DBB3A4C4}" srcOrd="0" destOrd="0" presId="urn:microsoft.com/office/officeart/2005/8/layout/vProcess5"/>
    <dgm:cxn modelId="{F78277B9-C8C7-4B02-9D85-6C0C5BDAD9E1}" type="presOf" srcId="{43078A7F-8E0E-45E2-BFFE-6AFB50FDBCB8}" destId="{A1B4F8A7-30D6-4199-94AB-A3F7C8FFE8C6}" srcOrd="0" destOrd="0" presId="urn:microsoft.com/office/officeart/2005/8/layout/vProcess5"/>
    <dgm:cxn modelId="{6F5A1ABF-97A7-4529-885E-F6B8577C2592}" type="presOf" srcId="{43078A7F-8E0E-45E2-BFFE-6AFB50FDBCB8}" destId="{44C03231-8596-4553-9230-D2A1093D2362}" srcOrd="1" destOrd="0" presId="urn:microsoft.com/office/officeart/2005/8/layout/vProcess5"/>
    <dgm:cxn modelId="{B0FBB1D7-9099-4C61-A7A4-7BD0FFF24B8E}" type="presOf" srcId="{CB21F99E-8605-4D77-A77E-0B58044BFD59}" destId="{BA4E58A0-BA6C-4332-96C3-2AA2D8A371CD}" srcOrd="1" destOrd="0" presId="urn:microsoft.com/office/officeart/2005/8/layout/vProcess5"/>
    <dgm:cxn modelId="{C6C5C4E4-8898-46F8-BAEA-FBFF54433D18}" type="presOf" srcId="{36FA3306-B6B2-4114-8680-660116A9C806}" destId="{BABEA731-B9BF-487A-8441-3F0FF516CE8E}" srcOrd="1" destOrd="0" presId="urn:microsoft.com/office/officeart/2005/8/layout/vProcess5"/>
    <dgm:cxn modelId="{051043F9-FD0F-4F45-B87D-F6DB0EE98CC4}" type="presOf" srcId="{167E24C7-CF98-414E-8FF6-8CB54C6D7895}" destId="{9420511A-6404-411C-8475-5BD85295BC9D}" srcOrd="0" destOrd="0" presId="urn:microsoft.com/office/officeart/2005/8/layout/vProcess5"/>
    <dgm:cxn modelId="{5E7C41FC-5CA3-4F7E-8EAC-43CF55CA56D5}" srcId="{A4675E51-9434-459A-9EE4-27D722205017}" destId="{36FA3306-B6B2-4114-8680-660116A9C806}" srcOrd="0" destOrd="0" parTransId="{0EBEF2E7-8A95-4548-AA82-004B8BDDEE77}" sibTransId="{A62B3B00-9D3F-481E-A466-B2140578F80D}"/>
    <dgm:cxn modelId="{D4F3C7A8-84B7-437B-BB49-E9C280C0C62B}" type="presParOf" srcId="{02F11B49-B55F-4FD6-A350-1CC5DBB3A4C4}" destId="{7E0CF80B-974C-4F8D-9126-AAB2C76782CD}" srcOrd="0" destOrd="0" presId="urn:microsoft.com/office/officeart/2005/8/layout/vProcess5"/>
    <dgm:cxn modelId="{1536AABB-A3CD-4EF4-8544-5475A7DEE44D}" type="presParOf" srcId="{02F11B49-B55F-4FD6-A350-1CC5DBB3A4C4}" destId="{49D57CB9-A9FE-4F4D-847C-99C123A6A5A5}" srcOrd="1" destOrd="0" presId="urn:microsoft.com/office/officeart/2005/8/layout/vProcess5"/>
    <dgm:cxn modelId="{C754A8D0-D760-4FD8-AF59-089927BE8C71}" type="presParOf" srcId="{02F11B49-B55F-4FD6-A350-1CC5DBB3A4C4}" destId="{96836995-0097-4A00-A58E-392134E231FC}" srcOrd="2" destOrd="0" presId="urn:microsoft.com/office/officeart/2005/8/layout/vProcess5"/>
    <dgm:cxn modelId="{E43375F5-99E8-4BAD-9477-2BEE5EE233DB}" type="presParOf" srcId="{02F11B49-B55F-4FD6-A350-1CC5DBB3A4C4}" destId="{266DC861-7D06-4EBE-BC53-CCEEACE2C3F1}" srcOrd="3" destOrd="0" presId="urn:microsoft.com/office/officeart/2005/8/layout/vProcess5"/>
    <dgm:cxn modelId="{A1EEFDE5-7099-4B7F-A21B-B7A8C05EFC1B}" type="presParOf" srcId="{02F11B49-B55F-4FD6-A350-1CC5DBB3A4C4}" destId="{A1B4F8A7-30D6-4199-94AB-A3F7C8FFE8C6}" srcOrd="4" destOrd="0" presId="urn:microsoft.com/office/officeart/2005/8/layout/vProcess5"/>
    <dgm:cxn modelId="{9FA0AAB7-100D-46DB-AEAF-DA9467080DCB}" type="presParOf" srcId="{02F11B49-B55F-4FD6-A350-1CC5DBB3A4C4}" destId="{9420511A-6404-411C-8475-5BD85295BC9D}" srcOrd="5" destOrd="0" presId="urn:microsoft.com/office/officeart/2005/8/layout/vProcess5"/>
    <dgm:cxn modelId="{D350E7EB-C51F-421D-AD2E-CB4CCA41247A}" type="presParOf" srcId="{02F11B49-B55F-4FD6-A350-1CC5DBB3A4C4}" destId="{3B653CC7-428D-4F7E-A063-CDEFD37FCFDB}" srcOrd="6" destOrd="0" presId="urn:microsoft.com/office/officeart/2005/8/layout/vProcess5"/>
    <dgm:cxn modelId="{E93BB05E-0BFB-413A-A40A-5D4A87E8DF10}" type="presParOf" srcId="{02F11B49-B55F-4FD6-A350-1CC5DBB3A4C4}" destId="{8C3A6781-731B-45BC-9931-D3FCEAB3065B}" srcOrd="7" destOrd="0" presId="urn:microsoft.com/office/officeart/2005/8/layout/vProcess5"/>
    <dgm:cxn modelId="{0DFB11EB-7812-4E7F-9A94-FC164AC6A107}" type="presParOf" srcId="{02F11B49-B55F-4FD6-A350-1CC5DBB3A4C4}" destId="{B5DB876E-DA72-435A-AC49-F42E4BCC630F}" srcOrd="8" destOrd="0" presId="urn:microsoft.com/office/officeart/2005/8/layout/vProcess5"/>
    <dgm:cxn modelId="{E48E4315-9595-41F1-B773-DB7E6B69FA9A}" type="presParOf" srcId="{02F11B49-B55F-4FD6-A350-1CC5DBB3A4C4}" destId="{8957BBA4-E0E4-4CE2-BF53-BBC5A6CD36D1}" srcOrd="9" destOrd="0" presId="urn:microsoft.com/office/officeart/2005/8/layout/vProcess5"/>
    <dgm:cxn modelId="{3044F604-9EF8-469D-A088-EA1F19F22BBE}" type="presParOf" srcId="{02F11B49-B55F-4FD6-A350-1CC5DBB3A4C4}" destId="{BABEA731-B9BF-487A-8441-3F0FF516CE8E}" srcOrd="10" destOrd="0" presId="urn:microsoft.com/office/officeart/2005/8/layout/vProcess5"/>
    <dgm:cxn modelId="{7993CC8F-E7F3-4805-85E7-EC875C6114B8}" type="presParOf" srcId="{02F11B49-B55F-4FD6-A350-1CC5DBB3A4C4}" destId="{BA4E58A0-BA6C-4332-96C3-2AA2D8A371CD}" srcOrd="11" destOrd="0" presId="urn:microsoft.com/office/officeart/2005/8/layout/vProcess5"/>
    <dgm:cxn modelId="{1E96BA43-9E8E-4772-899C-EC92324F366D}" type="presParOf" srcId="{02F11B49-B55F-4FD6-A350-1CC5DBB3A4C4}" destId="{6BEAF69F-EBBF-4D4E-B61D-A71D79A6770A}" srcOrd="12" destOrd="0" presId="urn:microsoft.com/office/officeart/2005/8/layout/vProcess5"/>
    <dgm:cxn modelId="{A4F26982-E5F2-48AB-B0D8-1C6B5769E0F8}" type="presParOf" srcId="{02F11B49-B55F-4FD6-A350-1CC5DBB3A4C4}" destId="{44C03231-8596-4553-9230-D2A1093D2362}" srcOrd="13" destOrd="0" presId="urn:microsoft.com/office/officeart/2005/8/layout/vProcess5"/>
    <dgm:cxn modelId="{D232A904-14C0-4CBE-BF48-CF97339B6D40}" type="presParOf" srcId="{02F11B49-B55F-4FD6-A350-1CC5DBB3A4C4}" destId="{856F5990-E615-401B-BF0C-CEC0340A846C}"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F3CF4-7AC9-4C91-9661-24F1096F8CF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2005A5D-A8E7-42B0-8F89-5529A2CEF075}">
      <dgm:prSet phldrT="[Text]"/>
      <dgm:spPr/>
      <dgm:t>
        <a:bodyPr/>
        <a:lstStyle/>
        <a:p>
          <a:r>
            <a:rPr lang="en-GB" dirty="0">
              <a:solidFill>
                <a:schemeClr val="bg1"/>
              </a:solidFill>
            </a:rPr>
            <a:t>Security Designs to include Operation Sites, Management Sites and Local SOCS and Global SOCs.</a:t>
          </a:r>
          <a:endParaRPr lang="en-US" dirty="0"/>
        </a:p>
      </dgm:t>
    </dgm:pt>
    <dgm:pt modelId="{47A3124E-7CED-4156-8AF3-8B7791EB1E5A}" type="parTrans" cxnId="{B7E159E3-840C-4AF0-B8F6-34EA2AC9594D}">
      <dgm:prSet/>
      <dgm:spPr/>
      <dgm:t>
        <a:bodyPr/>
        <a:lstStyle/>
        <a:p>
          <a:endParaRPr lang="en-US"/>
        </a:p>
      </dgm:t>
    </dgm:pt>
    <dgm:pt modelId="{4FFE8F4A-DF32-4610-B9B4-C94AD8C91E20}" type="sibTrans" cxnId="{B7E159E3-840C-4AF0-B8F6-34EA2AC9594D}">
      <dgm:prSet/>
      <dgm:spPr/>
      <dgm:t>
        <a:bodyPr/>
        <a:lstStyle/>
        <a:p>
          <a:endParaRPr lang="en-US"/>
        </a:p>
      </dgm:t>
    </dgm:pt>
    <dgm:pt modelId="{57C4BE8B-674E-4599-9EDB-671F38E710FB}">
      <dgm:prSet/>
      <dgm:spPr/>
      <dgm:t>
        <a:bodyPr/>
        <a:lstStyle/>
        <a:p>
          <a:r>
            <a:rPr lang="en-GB" dirty="0">
              <a:solidFill>
                <a:schemeClr val="bg1"/>
              </a:solidFill>
            </a:rPr>
            <a:t>Create Governance Policies and Procedures and OIs to meet the framework and best practices.</a:t>
          </a:r>
        </a:p>
      </dgm:t>
    </dgm:pt>
    <dgm:pt modelId="{C90F33E5-D377-4352-805F-328FA8E76154}" type="parTrans" cxnId="{D8334D30-F83B-4B88-B8A3-28F0B36E595B}">
      <dgm:prSet/>
      <dgm:spPr/>
      <dgm:t>
        <a:bodyPr/>
        <a:lstStyle/>
        <a:p>
          <a:endParaRPr lang="en-US"/>
        </a:p>
      </dgm:t>
    </dgm:pt>
    <dgm:pt modelId="{2F20FEAC-A299-4B7A-9244-39239990384F}" type="sibTrans" cxnId="{D8334D30-F83B-4B88-B8A3-28F0B36E595B}">
      <dgm:prSet/>
      <dgm:spPr/>
      <dgm:t>
        <a:bodyPr/>
        <a:lstStyle/>
        <a:p>
          <a:endParaRPr lang="en-US"/>
        </a:p>
      </dgm:t>
    </dgm:pt>
    <dgm:pt modelId="{E3D434AE-541A-43EC-AC4D-15DD7AC46AB3}">
      <dgm:prSet/>
      <dgm:spPr/>
      <dgm:t>
        <a:bodyPr/>
        <a:lstStyle/>
        <a:p>
          <a:r>
            <a:rPr lang="en-GB">
              <a:solidFill>
                <a:schemeClr val="bg1"/>
              </a:solidFill>
            </a:rPr>
            <a:t>Ensure regular Design and Progress review with the A-Team. (No big bangs!)</a:t>
          </a:r>
          <a:endParaRPr lang="en-GB" dirty="0">
            <a:solidFill>
              <a:schemeClr val="bg1"/>
            </a:solidFill>
          </a:endParaRPr>
        </a:p>
      </dgm:t>
    </dgm:pt>
    <dgm:pt modelId="{44449874-E81E-4DDC-BFE1-7BC75AC1F17E}" type="parTrans" cxnId="{077F454F-838D-44B7-9CA1-8FF32395ECD5}">
      <dgm:prSet/>
      <dgm:spPr/>
      <dgm:t>
        <a:bodyPr/>
        <a:lstStyle/>
        <a:p>
          <a:endParaRPr lang="en-US"/>
        </a:p>
      </dgm:t>
    </dgm:pt>
    <dgm:pt modelId="{C8CCA89E-AC34-423B-BA67-45F6DBEE2358}" type="sibTrans" cxnId="{077F454F-838D-44B7-9CA1-8FF32395ECD5}">
      <dgm:prSet/>
      <dgm:spPr/>
      <dgm:t>
        <a:bodyPr/>
        <a:lstStyle/>
        <a:p>
          <a:endParaRPr lang="en-US"/>
        </a:p>
      </dgm:t>
    </dgm:pt>
    <dgm:pt modelId="{BE33AB16-1223-41C4-AAA2-351C764B4A0D}">
      <dgm:prSet/>
      <dgm:spPr/>
      <dgm:t>
        <a:bodyPr/>
        <a:lstStyle/>
        <a:p>
          <a:r>
            <a:rPr lang="en-GB" dirty="0">
              <a:solidFill>
                <a:schemeClr val="bg1"/>
              </a:solidFill>
            </a:rPr>
            <a:t>Assist /Provide Training programs including the A-Team as backers. (Champions)</a:t>
          </a:r>
        </a:p>
      </dgm:t>
    </dgm:pt>
    <dgm:pt modelId="{04F5196B-CEF3-40A3-AE08-883B63DFE594}" type="parTrans" cxnId="{26D761A5-9A2E-4DE2-905D-D13F75409C8F}">
      <dgm:prSet/>
      <dgm:spPr/>
      <dgm:t>
        <a:bodyPr/>
        <a:lstStyle/>
        <a:p>
          <a:endParaRPr lang="en-US"/>
        </a:p>
      </dgm:t>
    </dgm:pt>
    <dgm:pt modelId="{BECDEB8D-83BC-43B1-8409-5FBAD4E81B11}" type="sibTrans" cxnId="{26D761A5-9A2E-4DE2-905D-D13F75409C8F}">
      <dgm:prSet/>
      <dgm:spPr/>
      <dgm:t>
        <a:bodyPr/>
        <a:lstStyle/>
        <a:p>
          <a:endParaRPr lang="en-US"/>
        </a:p>
      </dgm:t>
    </dgm:pt>
    <dgm:pt modelId="{B8352B51-B7FF-4E92-8BA5-D7015B272991}">
      <dgm:prSet/>
      <dgm:spPr/>
      <dgm:t>
        <a:bodyPr/>
        <a:lstStyle/>
        <a:p>
          <a:r>
            <a:rPr lang="en-GB" dirty="0">
              <a:solidFill>
                <a:schemeClr val="bg1"/>
              </a:solidFill>
            </a:rPr>
            <a:t>Re-run the audits/assessments for each site after primary gap filling is complete and report status.</a:t>
          </a:r>
        </a:p>
      </dgm:t>
    </dgm:pt>
    <dgm:pt modelId="{414E71BE-ECB0-4E55-B3CF-2A924D37F918}" type="parTrans" cxnId="{9EEF8DBB-6858-4B8C-9CC2-CF8D20BC7092}">
      <dgm:prSet/>
      <dgm:spPr/>
      <dgm:t>
        <a:bodyPr/>
        <a:lstStyle/>
        <a:p>
          <a:endParaRPr lang="en-US"/>
        </a:p>
      </dgm:t>
    </dgm:pt>
    <dgm:pt modelId="{99508FEA-9E67-4A6C-8DD8-1C3E99779048}" type="sibTrans" cxnId="{9EEF8DBB-6858-4B8C-9CC2-CF8D20BC7092}">
      <dgm:prSet/>
      <dgm:spPr/>
      <dgm:t>
        <a:bodyPr/>
        <a:lstStyle/>
        <a:p>
          <a:endParaRPr lang="en-US"/>
        </a:p>
      </dgm:t>
    </dgm:pt>
    <dgm:pt modelId="{6E7D7F7F-561D-476B-913A-66ED8BB71155}" type="pres">
      <dgm:prSet presAssocID="{F84F3CF4-7AC9-4C91-9661-24F1096F8CFA}" presName="outerComposite" presStyleCnt="0">
        <dgm:presLayoutVars>
          <dgm:chMax val="5"/>
          <dgm:dir/>
          <dgm:resizeHandles val="exact"/>
        </dgm:presLayoutVars>
      </dgm:prSet>
      <dgm:spPr/>
    </dgm:pt>
    <dgm:pt modelId="{4873022B-C571-4067-9BDB-A8528F463BAF}" type="pres">
      <dgm:prSet presAssocID="{F84F3CF4-7AC9-4C91-9661-24F1096F8CFA}" presName="dummyMaxCanvas" presStyleCnt="0">
        <dgm:presLayoutVars/>
      </dgm:prSet>
      <dgm:spPr/>
    </dgm:pt>
    <dgm:pt modelId="{F8447154-6E64-4962-9AF4-14CAC90EEC00}" type="pres">
      <dgm:prSet presAssocID="{F84F3CF4-7AC9-4C91-9661-24F1096F8CFA}" presName="FiveNodes_1" presStyleLbl="node1" presStyleIdx="0" presStyleCnt="5">
        <dgm:presLayoutVars>
          <dgm:bulletEnabled val="1"/>
        </dgm:presLayoutVars>
      </dgm:prSet>
      <dgm:spPr/>
    </dgm:pt>
    <dgm:pt modelId="{A7AFDC45-6B89-4378-9035-1985F51CD1C2}" type="pres">
      <dgm:prSet presAssocID="{F84F3CF4-7AC9-4C91-9661-24F1096F8CFA}" presName="FiveNodes_2" presStyleLbl="node1" presStyleIdx="1" presStyleCnt="5">
        <dgm:presLayoutVars>
          <dgm:bulletEnabled val="1"/>
        </dgm:presLayoutVars>
      </dgm:prSet>
      <dgm:spPr/>
    </dgm:pt>
    <dgm:pt modelId="{C677EF7E-E539-4414-BD67-ED6140AA4DA3}" type="pres">
      <dgm:prSet presAssocID="{F84F3CF4-7AC9-4C91-9661-24F1096F8CFA}" presName="FiveNodes_3" presStyleLbl="node1" presStyleIdx="2" presStyleCnt="5">
        <dgm:presLayoutVars>
          <dgm:bulletEnabled val="1"/>
        </dgm:presLayoutVars>
      </dgm:prSet>
      <dgm:spPr/>
    </dgm:pt>
    <dgm:pt modelId="{A88EE027-847C-469F-A3F2-48F2BBD22D8C}" type="pres">
      <dgm:prSet presAssocID="{F84F3CF4-7AC9-4C91-9661-24F1096F8CFA}" presName="FiveNodes_4" presStyleLbl="node1" presStyleIdx="3" presStyleCnt="5">
        <dgm:presLayoutVars>
          <dgm:bulletEnabled val="1"/>
        </dgm:presLayoutVars>
      </dgm:prSet>
      <dgm:spPr/>
    </dgm:pt>
    <dgm:pt modelId="{BEA6D382-F330-4879-86DE-5EAA9745BF2D}" type="pres">
      <dgm:prSet presAssocID="{F84F3CF4-7AC9-4C91-9661-24F1096F8CFA}" presName="FiveNodes_5" presStyleLbl="node1" presStyleIdx="4" presStyleCnt="5">
        <dgm:presLayoutVars>
          <dgm:bulletEnabled val="1"/>
        </dgm:presLayoutVars>
      </dgm:prSet>
      <dgm:spPr/>
    </dgm:pt>
    <dgm:pt modelId="{6464CACF-CE66-43B9-8FCE-39CA5CCC25C4}" type="pres">
      <dgm:prSet presAssocID="{F84F3CF4-7AC9-4C91-9661-24F1096F8CFA}" presName="FiveConn_1-2" presStyleLbl="fgAccFollowNode1" presStyleIdx="0" presStyleCnt="4">
        <dgm:presLayoutVars>
          <dgm:bulletEnabled val="1"/>
        </dgm:presLayoutVars>
      </dgm:prSet>
      <dgm:spPr/>
    </dgm:pt>
    <dgm:pt modelId="{203E0E6A-21A6-416B-8332-F586EE5271A5}" type="pres">
      <dgm:prSet presAssocID="{F84F3CF4-7AC9-4C91-9661-24F1096F8CFA}" presName="FiveConn_2-3" presStyleLbl="fgAccFollowNode1" presStyleIdx="1" presStyleCnt="4">
        <dgm:presLayoutVars>
          <dgm:bulletEnabled val="1"/>
        </dgm:presLayoutVars>
      </dgm:prSet>
      <dgm:spPr/>
    </dgm:pt>
    <dgm:pt modelId="{61977703-8849-43AC-8904-9B13920CAB16}" type="pres">
      <dgm:prSet presAssocID="{F84F3CF4-7AC9-4C91-9661-24F1096F8CFA}" presName="FiveConn_3-4" presStyleLbl="fgAccFollowNode1" presStyleIdx="2" presStyleCnt="4">
        <dgm:presLayoutVars>
          <dgm:bulletEnabled val="1"/>
        </dgm:presLayoutVars>
      </dgm:prSet>
      <dgm:spPr/>
    </dgm:pt>
    <dgm:pt modelId="{3CB9A814-50D4-4A92-9256-5F962618848C}" type="pres">
      <dgm:prSet presAssocID="{F84F3CF4-7AC9-4C91-9661-24F1096F8CFA}" presName="FiveConn_4-5" presStyleLbl="fgAccFollowNode1" presStyleIdx="3" presStyleCnt="4">
        <dgm:presLayoutVars>
          <dgm:bulletEnabled val="1"/>
        </dgm:presLayoutVars>
      </dgm:prSet>
      <dgm:spPr/>
    </dgm:pt>
    <dgm:pt modelId="{D86FB8D0-7A20-48CB-A9A2-20781A23A137}" type="pres">
      <dgm:prSet presAssocID="{F84F3CF4-7AC9-4C91-9661-24F1096F8CFA}" presName="FiveNodes_1_text" presStyleLbl="node1" presStyleIdx="4" presStyleCnt="5">
        <dgm:presLayoutVars>
          <dgm:bulletEnabled val="1"/>
        </dgm:presLayoutVars>
      </dgm:prSet>
      <dgm:spPr/>
    </dgm:pt>
    <dgm:pt modelId="{9AF62AC5-EC85-4812-88F6-E13206B317F8}" type="pres">
      <dgm:prSet presAssocID="{F84F3CF4-7AC9-4C91-9661-24F1096F8CFA}" presName="FiveNodes_2_text" presStyleLbl="node1" presStyleIdx="4" presStyleCnt="5">
        <dgm:presLayoutVars>
          <dgm:bulletEnabled val="1"/>
        </dgm:presLayoutVars>
      </dgm:prSet>
      <dgm:spPr/>
    </dgm:pt>
    <dgm:pt modelId="{F70E6E91-57E3-4DBB-91A1-D30A5784EA9C}" type="pres">
      <dgm:prSet presAssocID="{F84F3CF4-7AC9-4C91-9661-24F1096F8CFA}" presName="FiveNodes_3_text" presStyleLbl="node1" presStyleIdx="4" presStyleCnt="5">
        <dgm:presLayoutVars>
          <dgm:bulletEnabled val="1"/>
        </dgm:presLayoutVars>
      </dgm:prSet>
      <dgm:spPr/>
    </dgm:pt>
    <dgm:pt modelId="{9462B139-FDD8-4EB0-AC02-8E49DD521CB0}" type="pres">
      <dgm:prSet presAssocID="{F84F3CF4-7AC9-4C91-9661-24F1096F8CFA}" presName="FiveNodes_4_text" presStyleLbl="node1" presStyleIdx="4" presStyleCnt="5">
        <dgm:presLayoutVars>
          <dgm:bulletEnabled val="1"/>
        </dgm:presLayoutVars>
      </dgm:prSet>
      <dgm:spPr/>
    </dgm:pt>
    <dgm:pt modelId="{CA9EB3DF-38F4-440C-8791-36ECAC809D68}" type="pres">
      <dgm:prSet presAssocID="{F84F3CF4-7AC9-4C91-9661-24F1096F8CFA}" presName="FiveNodes_5_text" presStyleLbl="node1" presStyleIdx="4" presStyleCnt="5">
        <dgm:presLayoutVars>
          <dgm:bulletEnabled val="1"/>
        </dgm:presLayoutVars>
      </dgm:prSet>
      <dgm:spPr/>
    </dgm:pt>
  </dgm:ptLst>
  <dgm:cxnLst>
    <dgm:cxn modelId="{EA572617-5AC3-457C-95B2-450127B31B89}" type="presOf" srcId="{4FFE8F4A-DF32-4610-B9B4-C94AD8C91E20}" destId="{6464CACF-CE66-43B9-8FCE-39CA5CCC25C4}" srcOrd="0" destOrd="0" presId="urn:microsoft.com/office/officeart/2005/8/layout/vProcess5"/>
    <dgm:cxn modelId="{D8334D30-F83B-4B88-B8A3-28F0B36E595B}" srcId="{F84F3CF4-7AC9-4C91-9661-24F1096F8CFA}" destId="{57C4BE8B-674E-4599-9EDB-671F38E710FB}" srcOrd="1" destOrd="0" parTransId="{C90F33E5-D377-4352-805F-328FA8E76154}" sibTransId="{2F20FEAC-A299-4B7A-9244-39239990384F}"/>
    <dgm:cxn modelId="{08FD5560-AEA4-493A-909F-A39B0A9190D5}" type="presOf" srcId="{B8352B51-B7FF-4E92-8BA5-D7015B272991}" destId="{BEA6D382-F330-4879-86DE-5EAA9745BF2D}" srcOrd="0" destOrd="0" presId="urn:microsoft.com/office/officeart/2005/8/layout/vProcess5"/>
    <dgm:cxn modelId="{52D03568-99CC-4E9E-B9B4-A85DFA1E3438}" type="presOf" srcId="{52005A5D-A8E7-42B0-8F89-5529A2CEF075}" destId="{D86FB8D0-7A20-48CB-A9A2-20781A23A137}" srcOrd="1" destOrd="0" presId="urn:microsoft.com/office/officeart/2005/8/layout/vProcess5"/>
    <dgm:cxn modelId="{AA522E4C-6594-4CDE-AEC1-BF882AE4B5F6}" type="presOf" srcId="{2F20FEAC-A299-4B7A-9244-39239990384F}" destId="{203E0E6A-21A6-416B-8332-F586EE5271A5}" srcOrd="0" destOrd="0" presId="urn:microsoft.com/office/officeart/2005/8/layout/vProcess5"/>
    <dgm:cxn modelId="{077F454F-838D-44B7-9CA1-8FF32395ECD5}" srcId="{F84F3CF4-7AC9-4C91-9661-24F1096F8CFA}" destId="{E3D434AE-541A-43EC-AC4D-15DD7AC46AB3}" srcOrd="2" destOrd="0" parTransId="{44449874-E81E-4DDC-BFE1-7BC75AC1F17E}" sibTransId="{C8CCA89E-AC34-423B-BA67-45F6DBEE2358}"/>
    <dgm:cxn modelId="{EC094575-8137-4D7E-8921-D0186252471F}" type="presOf" srcId="{B8352B51-B7FF-4E92-8BA5-D7015B272991}" destId="{CA9EB3DF-38F4-440C-8791-36ECAC809D68}" srcOrd="1" destOrd="0" presId="urn:microsoft.com/office/officeart/2005/8/layout/vProcess5"/>
    <dgm:cxn modelId="{8937F356-2408-4833-A00A-453B8820FA80}" type="presOf" srcId="{52005A5D-A8E7-42B0-8F89-5529A2CEF075}" destId="{F8447154-6E64-4962-9AF4-14CAC90EEC00}" srcOrd="0" destOrd="0" presId="urn:microsoft.com/office/officeart/2005/8/layout/vProcess5"/>
    <dgm:cxn modelId="{3817907C-08D6-4BBC-B92E-1E2C1E4768F3}" type="presOf" srcId="{BE33AB16-1223-41C4-AAA2-351C764B4A0D}" destId="{A88EE027-847C-469F-A3F2-48F2BBD22D8C}" srcOrd="0" destOrd="0" presId="urn:microsoft.com/office/officeart/2005/8/layout/vProcess5"/>
    <dgm:cxn modelId="{2DD96A8A-AC99-4EC8-9B0F-26100CF245EE}" type="presOf" srcId="{BECDEB8D-83BC-43B1-8409-5FBAD4E81B11}" destId="{3CB9A814-50D4-4A92-9256-5F962618848C}" srcOrd="0" destOrd="0" presId="urn:microsoft.com/office/officeart/2005/8/layout/vProcess5"/>
    <dgm:cxn modelId="{26D761A5-9A2E-4DE2-905D-D13F75409C8F}" srcId="{F84F3CF4-7AC9-4C91-9661-24F1096F8CFA}" destId="{BE33AB16-1223-41C4-AAA2-351C764B4A0D}" srcOrd="3" destOrd="0" parTransId="{04F5196B-CEF3-40A3-AE08-883B63DFE594}" sibTransId="{BECDEB8D-83BC-43B1-8409-5FBAD4E81B11}"/>
    <dgm:cxn modelId="{F5DC6BB7-F444-4867-8065-E34F4F002C58}" type="presOf" srcId="{F84F3CF4-7AC9-4C91-9661-24F1096F8CFA}" destId="{6E7D7F7F-561D-476B-913A-66ED8BB71155}" srcOrd="0" destOrd="0" presId="urn:microsoft.com/office/officeart/2005/8/layout/vProcess5"/>
    <dgm:cxn modelId="{9EEF8DBB-6858-4B8C-9CC2-CF8D20BC7092}" srcId="{F84F3CF4-7AC9-4C91-9661-24F1096F8CFA}" destId="{B8352B51-B7FF-4E92-8BA5-D7015B272991}" srcOrd="4" destOrd="0" parTransId="{414E71BE-ECB0-4E55-B3CF-2A924D37F918}" sibTransId="{99508FEA-9E67-4A6C-8DD8-1C3E99779048}"/>
    <dgm:cxn modelId="{9931DFBB-9779-40CD-A1E1-E46A3BEA5CE6}" type="presOf" srcId="{C8CCA89E-AC34-423B-BA67-45F6DBEE2358}" destId="{61977703-8849-43AC-8904-9B13920CAB16}" srcOrd="0" destOrd="0" presId="urn:microsoft.com/office/officeart/2005/8/layout/vProcess5"/>
    <dgm:cxn modelId="{4EC98CCB-0958-4EB0-95AB-5F780A644223}" type="presOf" srcId="{57C4BE8B-674E-4599-9EDB-671F38E710FB}" destId="{A7AFDC45-6B89-4378-9035-1985F51CD1C2}" srcOrd="0" destOrd="0" presId="urn:microsoft.com/office/officeart/2005/8/layout/vProcess5"/>
    <dgm:cxn modelId="{1F1072E0-0790-4023-B067-B8243406C935}" type="presOf" srcId="{57C4BE8B-674E-4599-9EDB-671F38E710FB}" destId="{9AF62AC5-EC85-4812-88F6-E13206B317F8}" srcOrd="1" destOrd="0" presId="urn:microsoft.com/office/officeart/2005/8/layout/vProcess5"/>
    <dgm:cxn modelId="{B7E159E3-840C-4AF0-B8F6-34EA2AC9594D}" srcId="{F84F3CF4-7AC9-4C91-9661-24F1096F8CFA}" destId="{52005A5D-A8E7-42B0-8F89-5529A2CEF075}" srcOrd="0" destOrd="0" parTransId="{47A3124E-7CED-4156-8AF3-8B7791EB1E5A}" sibTransId="{4FFE8F4A-DF32-4610-B9B4-C94AD8C91E20}"/>
    <dgm:cxn modelId="{F66146E4-524C-4F14-992C-8C2CEF48D9E6}" type="presOf" srcId="{BE33AB16-1223-41C4-AAA2-351C764B4A0D}" destId="{9462B139-FDD8-4EB0-AC02-8E49DD521CB0}" srcOrd="1" destOrd="0" presId="urn:microsoft.com/office/officeart/2005/8/layout/vProcess5"/>
    <dgm:cxn modelId="{D15FC5E5-1F2F-466D-A5A6-0697FADB8359}" type="presOf" srcId="{E3D434AE-541A-43EC-AC4D-15DD7AC46AB3}" destId="{F70E6E91-57E3-4DBB-91A1-D30A5784EA9C}" srcOrd="1" destOrd="0" presId="urn:microsoft.com/office/officeart/2005/8/layout/vProcess5"/>
    <dgm:cxn modelId="{D0198CF2-3A43-4F4C-94E9-8624AC828C0F}" type="presOf" srcId="{E3D434AE-541A-43EC-AC4D-15DD7AC46AB3}" destId="{C677EF7E-E539-4414-BD67-ED6140AA4DA3}" srcOrd="0" destOrd="0" presId="urn:microsoft.com/office/officeart/2005/8/layout/vProcess5"/>
    <dgm:cxn modelId="{40744E76-896E-4824-80ED-A8CA96178DE9}" type="presParOf" srcId="{6E7D7F7F-561D-476B-913A-66ED8BB71155}" destId="{4873022B-C571-4067-9BDB-A8528F463BAF}" srcOrd="0" destOrd="0" presId="urn:microsoft.com/office/officeart/2005/8/layout/vProcess5"/>
    <dgm:cxn modelId="{CAFDE95E-CDE2-48F5-A9E8-A31E4FF2B209}" type="presParOf" srcId="{6E7D7F7F-561D-476B-913A-66ED8BB71155}" destId="{F8447154-6E64-4962-9AF4-14CAC90EEC00}" srcOrd="1" destOrd="0" presId="urn:microsoft.com/office/officeart/2005/8/layout/vProcess5"/>
    <dgm:cxn modelId="{4685B40B-257C-4E50-B321-22DDA4B0DA44}" type="presParOf" srcId="{6E7D7F7F-561D-476B-913A-66ED8BB71155}" destId="{A7AFDC45-6B89-4378-9035-1985F51CD1C2}" srcOrd="2" destOrd="0" presId="urn:microsoft.com/office/officeart/2005/8/layout/vProcess5"/>
    <dgm:cxn modelId="{F06C9A1A-108A-46E4-974A-D0DDC04BE7C8}" type="presParOf" srcId="{6E7D7F7F-561D-476B-913A-66ED8BB71155}" destId="{C677EF7E-E539-4414-BD67-ED6140AA4DA3}" srcOrd="3" destOrd="0" presId="urn:microsoft.com/office/officeart/2005/8/layout/vProcess5"/>
    <dgm:cxn modelId="{3C54FC01-1FD6-4F8F-837B-9CA3A18A3128}" type="presParOf" srcId="{6E7D7F7F-561D-476B-913A-66ED8BB71155}" destId="{A88EE027-847C-469F-A3F2-48F2BBD22D8C}" srcOrd="4" destOrd="0" presId="urn:microsoft.com/office/officeart/2005/8/layout/vProcess5"/>
    <dgm:cxn modelId="{4318D0E4-0985-42F3-9B11-0EF1D3899A53}" type="presParOf" srcId="{6E7D7F7F-561D-476B-913A-66ED8BB71155}" destId="{BEA6D382-F330-4879-86DE-5EAA9745BF2D}" srcOrd="5" destOrd="0" presId="urn:microsoft.com/office/officeart/2005/8/layout/vProcess5"/>
    <dgm:cxn modelId="{EFEE4036-3DBB-4842-BCCA-9B93577B0D1E}" type="presParOf" srcId="{6E7D7F7F-561D-476B-913A-66ED8BB71155}" destId="{6464CACF-CE66-43B9-8FCE-39CA5CCC25C4}" srcOrd="6" destOrd="0" presId="urn:microsoft.com/office/officeart/2005/8/layout/vProcess5"/>
    <dgm:cxn modelId="{C4627E46-F282-420F-8044-55D1F76BADC4}" type="presParOf" srcId="{6E7D7F7F-561D-476B-913A-66ED8BB71155}" destId="{203E0E6A-21A6-416B-8332-F586EE5271A5}" srcOrd="7" destOrd="0" presId="urn:microsoft.com/office/officeart/2005/8/layout/vProcess5"/>
    <dgm:cxn modelId="{7C78C706-59D5-4A12-AEB9-5CAE59C565C6}" type="presParOf" srcId="{6E7D7F7F-561D-476B-913A-66ED8BB71155}" destId="{61977703-8849-43AC-8904-9B13920CAB16}" srcOrd="8" destOrd="0" presId="urn:microsoft.com/office/officeart/2005/8/layout/vProcess5"/>
    <dgm:cxn modelId="{31757D96-AD98-4139-BD00-58FD2C31070D}" type="presParOf" srcId="{6E7D7F7F-561D-476B-913A-66ED8BB71155}" destId="{3CB9A814-50D4-4A92-9256-5F962618848C}" srcOrd="9" destOrd="0" presId="urn:microsoft.com/office/officeart/2005/8/layout/vProcess5"/>
    <dgm:cxn modelId="{38768A16-6EAC-4F79-9609-65B92C4A37C2}" type="presParOf" srcId="{6E7D7F7F-561D-476B-913A-66ED8BB71155}" destId="{D86FB8D0-7A20-48CB-A9A2-20781A23A137}" srcOrd="10" destOrd="0" presId="urn:microsoft.com/office/officeart/2005/8/layout/vProcess5"/>
    <dgm:cxn modelId="{A993FB76-887A-42E9-8F40-EEFAC8F10456}" type="presParOf" srcId="{6E7D7F7F-561D-476B-913A-66ED8BB71155}" destId="{9AF62AC5-EC85-4812-88F6-E13206B317F8}" srcOrd="11" destOrd="0" presId="urn:microsoft.com/office/officeart/2005/8/layout/vProcess5"/>
    <dgm:cxn modelId="{3DA682E0-6E4D-4DFB-9F26-124281B6DF93}" type="presParOf" srcId="{6E7D7F7F-561D-476B-913A-66ED8BB71155}" destId="{F70E6E91-57E3-4DBB-91A1-D30A5784EA9C}" srcOrd="12" destOrd="0" presId="urn:microsoft.com/office/officeart/2005/8/layout/vProcess5"/>
    <dgm:cxn modelId="{5178CEA9-9477-480C-B99C-F0EE11357FC4}" type="presParOf" srcId="{6E7D7F7F-561D-476B-913A-66ED8BB71155}" destId="{9462B139-FDD8-4EB0-AC02-8E49DD521CB0}" srcOrd="13" destOrd="0" presId="urn:microsoft.com/office/officeart/2005/8/layout/vProcess5"/>
    <dgm:cxn modelId="{56713C26-2641-432B-BB24-8F4DFEC1D3F4}" type="presParOf" srcId="{6E7D7F7F-561D-476B-913A-66ED8BB71155}" destId="{CA9EB3DF-38F4-440C-8791-36ECAC809D6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19AF1-1CB4-4C70-A3BB-563FA42B9F8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8015921-179F-4530-840A-23C0995C8033}">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GB" sz="1400" dirty="0">
              <a:latin typeface="Arial" pitchFamily="34" charset="0"/>
              <a:cs typeface="Arial" pitchFamily="34" charset="0"/>
            </a:rPr>
            <a:t>Extensive Industrial Automation, Manufacturing Information and Execution, CIP, Compliance, Multisite/Global, Governance, Physical Security and Industrial Cyber Security Experience.</a:t>
          </a:r>
          <a:endParaRPr lang="en-US" sz="1400" dirty="0"/>
        </a:p>
      </dgm:t>
    </dgm:pt>
    <dgm:pt modelId="{059195DA-6F9A-4E68-8E62-B8F1EA3BB05E}" type="parTrans" cxnId="{B2DCECE3-D3E3-4EA4-B3C0-27CC6B68BE21}">
      <dgm:prSet/>
      <dgm:spPr/>
      <dgm:t>
        <a:bodyPr/>
        <a:lstStyle/>
        <a:p>
          <a:endParaRPr lang="en-US"/>
        </a:p>
      </dgm:t>
    </dgm:pt>
    <dgm:pt modelId="{287AA40D-6F53-4C11-B657-5192D85B844D}" type="sibTrans" cxnId="{B2DCECE3-D3E3-4EA4-B3C0-27CC6B68BE21}">
      <dgm:prSet/>
      <dgm:spPr/>
      <dgm:t>
        <a:bodyPr/>
        <a:lstStyle/>
        <a:p>
          <a:endParaRPr lang="en-US"/>
        </a:p>
      </dgm:t>
    </dgm:pt>
    <dgm:pt modelId="{D18BC5BE-7001-4792-A772-6F2AADBC9CB4}">
      <dgm:prSet phldrT="[Text]" phldr="1"/>
      <dgm:spPr/>
      <dgm:t>
        <a:bodyPr/>
        <a:lstStyle/>
        <a:p>
          <a:endParaRPr lang="en-US"/>
        </a:p>
      </dgm:t>
    </dgm:pt>
    <dgm:pt modelId="{E62B1115-8E17-4220-8746-FF3FFF3EC773}" type="parTrans" cxnId="{9256DB92-AEC8-4DBF-AA31-14E8EF36ECFC}">
      <dgm:prSet/>
      <dgm:spPr/>
      <dgm:t>
        <a:bodyPr/>
        <a:lstStyle/>
        <a:p>
          <a:endParaRPr lang="en-US"/>
        </a:p>
      </dgm:t>
    </dgm:pt>
    <dgm:pt modelId="{F4FD2A92-5953-4933-8F50-7CC69CF03E16}" type="sibTrans" cxnId="{9256DB92-AEC8-4DBF-AA31-14E8EF36ECFC}">
      <dgm:prSet/>
      <dgm:spPr/>
      <dgm:t>
        <a:bodyPr/>
        <a:lstStyle/>
        <a:p>
          <a:endParaRPr lang="en-US"/>
        </a:p>
      </dgm:t>
    </dgm:pt>
    <dgm:pt modelId="{8535E48A-0AF4-483C-A8A2-DC3F51C90B82}">
      <dgm:prSet phldrT="[Text]" phldr="1"/>
      <dgm:spPr/>
      <dgm:t>
        <a:bodyPr/>
        <a:lstStyle/>
        <a:p>
          <a:endParaRPr lang="en-US"/>
        </a:p>
      </dgm:t>
    </dgm:pt>
    <dgm:pt modelId="{852E35A7-A426-486F-9EE2-CD3122B357C8}" type="parTrans" cxnId="{4E8CD3A5-43BC-4254-B0D0-31EB0869B0F0}">
      <dgm:prSet/>
      <dgm:spPr/>
      <dgm:t>
        <a:bodyPr/>
        <a:lstStyle/>
        <a:p>
          <a:endParaRPr lang="en-US"/>
        </a:p>
      </dgm:t>
    </dgm:pt>
    <dgm:pt modelId="{2C1B6487-101E-4E79-BC63-F7739524F2D5}" type="sibTrans" cxnId="{4E8CD3A5-43BC-4254-B0D0-31EB0869B0F0}">
      <dgm:prSet/>
      <dgm:spPr/>
      <dgm:t>
        <a:bodyPr/>
        <a:lstStyle/>
        <a:p>
          <a:endParaRPr lang="en-US"/>
        </a:p>
      </dgm:t>
    </dgm:pt>
    <dgm:pt modelId="{BCC07005-26E0-4CDC-877D-443EBE352612}">
      <dgm:prSet phldrT="[Text]" phldr="1"/>
      <dgm:spPr/>
      <dgm:t>
        <a:bodyPr/>
        <a:lstStyle/>
        <a:p>
          <a:endParaRPr lang="en-US"/>
        </a:p>
      </dgm:t>
    </dgm:pt>
    <dgm:pt modelId="{E580AD5A-86AA-4294-A4AD-698C876FF61D}" type="parTrans" cxnId="{977DBE12-7178-440C-97AB-72AC86CCADDC}">
      <dgm:prSet/>
      <dgm:spPr/>
      <dgm:t>
        <a:bodyPr/>
        <a:lstStyle/>
        <a:p>
          <a:endParaRPr lang="en-US"/>
        </a:p>
      </dgm:t>
    </dgm:pt>
    <dgm:pt modelId="{E20A54C1-D7E7-450B-A6FF-C2F12AAB7BF8}" type="sibTrans" cxnId="{977DBE12-7178-440C-97AB-72AC86CCADDC}">
      <dgm:prSet/>
      <dgm:spPr/>
      <dgm:t>
        <a:bodyPr/>
        <a:lstStyle/>
        <a:p>
          <a:endParaRPr lang="en-US"/>
        </a:p>
      </dgm:t>
    </dgm:pt>
    <dgm:pt modelId="{5EF19124-58A2-47E2-95CD-ABEF0D89DAB8}">
      <dgm:prSet custT="1">
        <dgm:style>
          <a:lnRef idx="0">
            <a:schemeClr val="accent3"/>
          </a:lnRef>
          <a:fillRef idx="3">
            <a:schemeClr val="accent3"/>
          </a:fillRef>
          <a:effectRef idx="3">
            <a:schemeClr val="accent3"/>
          </a:effectRef>
          <a:fontRef idx="minor">
            <a:schemeClr val="lt1"/>
          </a:fontRef>
        </dgm:style>
      </dgm:prSet>
      <dgm:spPr>
        <a:solidFill>
          <a:schemeClr val="tx1">
            <a:lumMod val="75000"/>
            <a:lumOff val="25000"/>
          </a:schemeClr>
        </a:solidFill>
      </dgm:spPr>
      <dgm:t>
        <a:bodyPr/>
        <a:lstStyle/>
        <a:p>
          <a:r>
            <a:rPr lang="en-GB" sz="1400" dirty="0">
              <a:latin typeface="Arial" pitchFamily="34" charset="0"/>
              <a:cs typeface="Arial" pitchFamily="34" charset="0"/>
            </a:rPr>
            <a:t>Worked on projects for most industries and verticals creating first MES system including senior management consulting projects.</a:t>
          </a:r>
        </a:p>
      </dgm:t>
    </dgm:pt>
    <dgm:pt modelId="{ABCA19F1-83B9-463C-A595-E910BEBF6B14}" type="parTrans" cxnId="{5952629D-1FBC-4CFB-90CB-39007A1FDBA6}">
      <dgm:prSet/>
      <dgm:spPr/>
      <dgm:t>
        <a:bodyPr/>
        <a:lstStyle/>
        <a:p>
          <a:endParaRPr lang="en-US"/>
        </a:p>
      </dgm:t>
    </dgm:pt>
    <dgm:pt modelId="{07CFB304-7CA8-466E-B646-E5E94243A085}" type="sibTrans" cxnId="{5952629D-1FBC-4CFB-90CB-39007A1FDBA6}">
      <dgm:prSet/>
      <dgm:spPr/>
      <dgm:t>
        <a:bodyPr/>
        <a:lstStyle/>
        <a:p>
          <a:endParaRPr lang="en-US"/>
        </a:p>
      </dgm:t>
    </dgm:pt>
    <dgm:pt modelId="{5CC94F25-85A2-4524-8551-8B696B25F372}">
      <dgm:prSet custT="1">
        <dgm:style>
          <a:lnRef idx="0">
            <a:schemeClr val="accent6"/>
          </a:lnRef>
          <a:fillRef idx="3">
            <a:schemeClr val="accent6"/>
          </a:fillRef>
          <a:effectRef idx="3">
            <a:schemeClr val="accent6"/>
          </a:effectRef>
          <a:fontRef idx="minor">
            <a:schemeClr val="lt1"/>
          </a:fontRef>
        </dgm:style>
      </dgm:prSet>
      <dgm:spPr/>
      <dgm:t>
        <a:bodyPr/>
        <a:lstStyle/>
        <a:p>
          <a:r>
            <a:rPr lang="en-GB" sz="1400" dirty="0">
              <a:latin typeface="Arial" pitchFamily="34" charset="0"/>
              <a:cs typeface="Arial" pitchFamily="34" charset="0"/>
            </a:rPr>
            <a:t>Extensive growing testimonials from colleagues and customers in Food, Water, Nuclear, Nuclear Reprocessing, Energy, Transport, O&amp;G, Pharmaceuticals, Chemicals, Cement, Rail, Medical Devices, etc. in UK and Overseas.</a:t>
          </a:r>
        </a:p>
      </dgm:t>
    </dgm:pt>
    <dgm:pt modelId="{529A26CC-D7EF-4B6A-9481-98F178410EA8}" type="parTrans" cxnId="{85375E2E-1314-4E0E-97BA-71A0EB4F2E06}">
      <dgm:prSet/>
      <dgm:spPr/>
      <dgm:t>
        <a:bodyPr/>
        <a:lstStyle/>
        <a:p>
          <a:endParaRPr lang="en-US"/>
        </a:p>
      </dgm:t>
    </dgm:pt>
    <dgm:pt modelId="{2636DAA1-0745-4BE6-8E5C-EA4B898E6753}" type="sibTrans" cxnId="{85375E2E-1314-4E0E-97BA-71A0EB4F2E06}">
      <dgm:prSet/>
      <dgm:spPr/>
      <dgm:t>
        <a:bodyPr/>
        <a:lstStyle/>
        <a:p>
          <a:endParaRPr lang="en-US"/>
        </a:p>
      </dgm:t>
    </dgm:pt>
    <dgm:pt modelId="{066C73F9-17D7-4F06-B14C-0C4125EC9768}">
      <dgm:prSet custT="1">
        <dgm:style>
          <a:lnRef idx="0">
            <a:schemeClr val="accent1"/>
          </a:lnRef>
          <a:fillRef idx="3">
            <a:schemeClr val="accent1"/>
          </a:fillRef>
          <a:effectRef idx="3">
            <a:schemeClr val="accent1"/>
          </a:effectRef>
          <a:fontRef idx="minor">
            <a:schemeClr val="lt1"/>
          </a:fontRef>
        </dgm:style>
      </dgm:prSet>
      <dgm:spPr/>
      <dgm:t>
        <a:bodyPr/>
        <a:lstStyle/>
        <a:p>
          <a:r>
            <a:rPr lang="en-GB" sz="1400" dirty="0">
              <a:latin typeface="Arial" pitchFamily="34" charset="0"/>
              <a:cs typeface="Arial" pitchFamily="34" charset="0"/>
            </a:rPr>
            <a:t>Widely known in Automation, MES, Industrial Cyber Security industries in UK and overseas. 14k+ LinkedIn contacts. Frequent Chair, Speaker and Panellist at Industry Events and Conferences. Institute Education Officer.</a:t>
          </a:r>
        </a:p>
      </dgm:t>
    </dgm:pt>
    <dgm:pt modelId="{9676FAF9-970B-4456-9DA6-30BA2B1CF39E}" type="parTrans" cxnId="{2B3D7DB5-733C-4A0B-8C1B-ADAF95917FED}">
      <dgm:prSet/>
      <dgm:spPr/>
      <dgm:t>
        <a:bodyPr/>
        <a:lstStyle/>
        <a:p>
          <a:endParaRPr lang="en-US"/>
        </a:p>
      </dgm:t>
    </dgm:pt>
    <dgm:pt modelId="{0FB66F7C-B433-414C-8041-51D41C567B9D}" type="sibTrans" cxnId="{2B3D7DB5-733C-4A0B-8C1B-ADAF95917FED}">
      <dgm:prSet/>
      <dgm:spPr/>
      <dgm:t>
        <a:bodyPr/>
        <a:lstStyle/>
        <a:p>
          <a:endParaRPr lang="en-US"/>
        </a:p>
      </dgm:t>
    </dgm:pt>
    <dgm:pt modelId="{89208997-2F01-4B52-AC30-0FA5A0170C74}" type="pres">
      <dgm:prSet presAssocID="{A7219AF1-1CB4-4C70-A3BB-563FA42B9F8B}" presName="matrix" presStyleCnt="0">
        <dgm:presLayoutVars>
          <dgm:chMax val="1"/>
          <dgm:dir/>
          <dgm:resizeHandles val="exact"/>
        </dgm:presLayoutVars>
      </dgm:prSet>
      <dgm:spPr/>
    </dgm:pt>
    <dgm:pt modelId="{DAB41419-C144-4FD3-8B05-DB6EB8190D40}" type="pres">
      <dgm:prSet presAssocID="{A7219AF1-1CB4-4C70-A3BB-563FA42B9F8B}" presName="diamond" presStyleLbl="bgShp" presStyleIdx="0" presStyleCnt="1"/>
      <dgm:spPr>
        <a:solidFill>
          <a:schemeClr val="accent4">
            <a:lumMod val="75000"/>
          </a:schemeClr>
        </a:solidFill>
      </dgm:spPr>
    </dgm:pt>
    <dgm:pt modelId="{87E350B6-74BF-4800-BD37-61A867821D2D}" type="pres">
      <dgm:prSet presAssocID="{A7219AF1-1CB4-4C70-A3BB-563FA42B9F8B}" presName="quad1" presStyleLbl="node1" presStyleIdx="0" presStyleCnt="4" custScaleX="129846" custLinFactNeighborX="-22153">
        <dgm:presLayoutVars>
          <dgm:chMax val="0"/>
          <dgm:chPref val="0"/>
          <dgm:bulletEnabled val="1"/>
        </dgm:presLayoutVars>
      </dgm:prSet>
      <dgm:spPr/>
    </dgm:pt>
    <dgm:pt modelId="{CCEB4F18-FF5F-4F3C-831A-A2905CF7902C}" type="pres">
      <dgm:prSet presAssocID="{A7219AF1-1CB4-4C70-A3BB-563FA42B9F8B}" presName="quad2" presStyleLbl="node1" presStyleIdx="1" presStyleCnt="4" custScaleX="129846" custLinFactNeighborX="19248">
        <dgm:presLayoutVars>
          <dgm:chMax val="0"/>
          <dgm:chPref val="0"/>
          <dgm:bulletEnabled val="1"/>
        </dgm:presLayoutVars>
      </dgm:prSet>
      <dgm:spPr/>
    </dgm:pt>
    <dgm:pt modelId="{660DE66A-76A5-41BE-801B-F373EEFD5B02}" type="pres">
      <dgm:prSet presAssocID="{A7219AF1-1CB4-4C70-A3BB-563FA42B9F8B}" presName="quad3" presStyleLbl="node1" presStyleIdx="2" presStyleCnt="4" custScaleX="129846" custLinFactNeighborX="-22153">
        <dgm:presLayoutVars>
          <dgm:chMax val="0"/>
          <dgm:chPref val="0"/>
          <dgm:bulletEnabled val="1"/>
        </dgm:presLayoutVars>
      </dgm:prSet>
      <dgm:spPr/>
    </dgm:pt>
    <dgm:pt modelId="{9D214D95-CCE8-4E8F-A15E-8FE62978B74A}" type="pres">
      <dgm:prSet presAssocID="{A7219AF1-1CB4-4C70-A3BB-563FA42B9F8B}" presName="quad4" presStyleLbl="node1" presStyleIdx="3" presStyleCnt="4" custScaleX="129846" custLinFactNeighborX="19248">
        <dgm:presLayoutVars>
          <dgm:chMax val="0"/>
          <dgm:chPref val="0"/>
          <dgm:bulletEnabled val="1"/>
        </dgm:presLayoutVars>
      </dgm:prSet>
      <dgm:spPr/>
    </dgm:pt>
  </dgm:ptLst>
  <dgm:cxnLst>
    <dgm:cxn modelId="{977DBE12-7178-440C-97AB-72AC86CCADDC}" srcId="{A7219AF1-1CB4-4C70-A3BB-563FA42B9F8B}" destId="{BCC07005-26E0-4CDC-877D-443EBE352612}" srcOrd="6" destOrd="0" parTransId="{E580AD5A-86AA-4294-A4AD-698C876FF61D}" sibTransId="{E20A54C1-D7E7-450B-A6FF-C2F12AAB7BF8}"/>
    <dgm:cxn modelId="{85375E2E-1314-4E0E-97BA-71A0EB4F2E06}" srcId="{A7219AF1-1CB4-4C70-A3BB-563FA42B9F8B}" destId="{5CC94F25-85A2-4524-8551-8B696B25F372}" srcOrd="2" destOrd="0" parTransId="{529A26CC-D7EF-4B6A-9481-98F178410EA8}" sibTransId="{2636DAA1-0745-4BE6-8E5C-EA4B898E6753}"/>
    <dgm:cxn modelId="{BC19E144-9BA8-4FC0-A148-F4A44EA6992A}" type="presOf" srcId="{5CC94F25-85A2-4524-8551-8B696B25F372}" destId="{660DE66A-76A5-41BE-801B-F373EEFD5B02}" srcOrd="0" destOrd="0" presId="urn:microsoft.com/office/officeart/2005/8/layout/matrix3"/>
    <dgm:cxn modelId="{169B4D71-3476-461B-972C-AEE02A33DE96}" type="presOf" srcId="{066C73F9-17D7-4F06-B14C-0C4125EC9768}" destId="{9D214D95-CCE8-4E8F-A15E-8FE62978B74A}" srcOrd="0" destOrd="0" presId="urn:microsoft.com/office/officeart/2005/8/layout/matrix3"/>
    <dgm:cxn modelId="{9256DB92-AEC8-4DBF-AA31-14E8EF36ECFC}" srcId="{A7219AF1-1CB4-4C70-A3BB-563FA42B9F8B}" destId="{D18BC5BE-7001-4792-A772-6F2AADBC9CB4}" srcOrd="4" destOrd="0" parTransId="{E62B1115-8E17-4220-8746-FF3FFF3EC773}" sibTransId="{F4FD2A92-5953-4933-8F50-7CC69CF03E16}"/>
    <dgm:cxn modelId="{5952629D-1FBC-4CFB-90CB-39007A1FDBA6}" srcId="{A7219AF1-1CB4-4C70-A3BB-563FA42B9F8B}" destId="{5EF19124-58A2-47E2-95CD-ABEF0D89DAB8}" srcOrd="1" destOrd="0" parTransId="{ABCA19F1-83B9-463C-A595-E910BEBF6B14}" sibTransId="{07CFB304-7CA8-466E-B646-E5E94243A085}"/>
    <dgm:cxn modelId="{690A60A5-EB8D-4FB1-BF6C-16045C68621E}" type="presOf" srcId="{E8015921-179F-4530-840A-23C0995C8033}" destId="{87E350B6-74BF-4800-BD37-61A867821D2D}" srcOrd="0" destOrd="0" presId="urn:microsoft.com/office/officeart/2005/8/layout/matrix3"/>
    <dgm:cxn modelId="{4E8CD3A5-43BC-4254-B0D0-31EB0869B0F0}" srcId="{A7219AF1-1CB4-4C70-A3BB-563FA42B9F8B}" destId="{8535E48A-0AF4-483C-A8A2-DC3F51C90B82}" srcOrd="5" destOrd="0" parTransId="{852E35A7-A426-486F-9EE2-CD3122B357C8}" sibTransId="{2C1B6487-101E-4E79-BC63-F7739524F2D5}"/>
    <dgm:cxn modelId="{2B3D7DB5-733C-4A0B-8C1B-ADAF95917FED}" srcId="{A7219AF1-1CB4-4C70-A3BB-563FA42B9F8B}" destId="{066C73F9-17D7-4F06-B14C-0C4125EC9768}" srcOrd="3" destOrd="0" parTransId="{9676FAF9-970B-4456-9DA6-30BA2B1CF39E}" sibTransId="{0FB66F7C-B433-414C-8041-51D41C567B9D}"/>
    <dgm:cxn modelId="{D7C4DAE0-9842-4605-9908-49A60B39F122}" type="presOf" srcId="{A7219AF1-1CB4-4C70-A3BB-563FA42B9F8B}" destId="{89208997-2F01-4B52-AC30-0FA5A0170C74}" srcOrd="0" destOrd="0" presId="urn:microsoft.com/office/officeart/2005/8/layout/matrix3"/>
    <dgm:cxn modelId="{B2DCECE3-D3E3-4EA4-B3C0-27CC6B68BE21}" srcId="{A7219AF1-1CB4-4C70-A3BB-563FA42B9F8B}" destId="{E8015921-179F-4530-840A-23C0995C8033}" srcOrd="0" destOrd="0" parTransId="{059195DA-6F9A-4E68-8E62-B8F1EA3BB05E}" sibTransId="{287AA40D-6F53-4C11-B657-5192D85B844D}"/>
    <dgm:cxn modelId="{EBBA26FE-0F26-4050-877D-E95DC67E4FB8}" type="presOf" srcId="{5EF19124-58A2-47E2-95CD-ABEF0D89DAB8}" destId="{CCEB4F18-FF5F-4F3C-831A-A2905CF7902C}" srcOrd="0" destOrd="0" presId="urn:microsoft.com/office/officeart/2005/8/layout/matrix3"/>
    <dgm:cxn modelId="{DC549D9C-4090-49A1-B7EE-BB04DF83DC24}" type="presParOf" srcId="{89208997-2F01-4B52-AC30-0FA5A0170C74}" destId="{DAB41419-C144-4FD3-8B05-DB6EB8190D40}" srcOrd="0" destOrd="0" presId="urn:microsoft.com/office/officeart/2005/8/layout/matrix3"/>
    <dgm:cxn modelId="{11F29523-3562-4763-80C3-1CD793BFF225}" type="presParOf" srcId="{89208997-2F01-4B52-AC30-0FA5A0170C74}" destId="{87E350B6-74BF-4800-BD37-61A867821D2D}" srcOrd="1" destOrd="0" presId="urn:microsoft.com/office/officeart/2005/8/layout/matrix3"/>
    <dgm:cxn modelId="{FCE8C98D-A268-4E2E-992E-BAB08A760CF4}" type="presParOf" srcId="{89208997-2F01-4B52-AC30-0FA5A0170C74}" destId="{CCEB4F18-FF5F-4F3C-831A-A2905CF7902C}" srcOrd="2" destOrd="0" presId="urn:microsoft.com/office/officeart/2005/8/layout/matrix3"/>
    <dgm:cxn modelId="{47CA994E-0352-4118-830B-8953ACC272CC}" type="presParOf" srcId="{89208997-2F01-4B52-AC30-0FA5A0170C74}" destId="{660DE66A-76A5-41BE-801B-F373EEFD5B02}" srcOrd="3" destOrd="0" presId="urn:microsoft.com/office/officeart/2005/8/layout/matrix3"/>
    <dgm:cxn modelId="{7E1199E6-5D5D-41B9-A5E8-220EA2C5080B}" type="presParOf" srcId="{89208997-2F01-4B52-AC30-0FA5A0170C74}" destId="{9D214D95-CCE8-4E8F-A15E-8FE62978B74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47154-6E64-4962-9AF4-14CAC90EEC00}">
      <dsp:nvSpPr>
        <dsp:cNvPr id="0" name=""/>
        <dsp:cNvSpPr/>
      </dsp:nvSpPr>
      <dsp:spPr>
        <a:xfrm>
          <a:off x="0" y="0"/>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dirty="0">
              <a:solidFill>
                <a:schemeClr val="bg1"/>
              </a:solidFill>
            </a:rPr>
            <a:t>Assist CISO to define an overall number of business. (Goals)</a:t>
          </a:r>
          <a:endParaRPr lang="en-US" sz="1100" kern="1200" dirty="0"/>
        </a:p>
      </dsp:txBody>
      <dsp:txXfrm>
        <a:off x="12850" y="12850"/>
        <a:ext cx="6490541" cy="413035"/>
      </dsp:txXfrm>
    </dsp:sp>
    <dsp:sp modelId="{A7AFDC45-6B89-4378-9035-1985F51CD1C2}">
      <dsp:nvSpPr>
        <dsp:cNvPr id="0" name=""/>
        <dsp:cNvSpPr/>
      </dsp:nvSpPr>
      <dsp:spPr>
        <a:xfrm>
          <a:off x="523870" y="499671"/>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solidFill>
                <a:schemeClr val="bg1"/>
              </a:solidFill>
            </a:rPr>
            <a:t>Agree Program of Projects to successfully achieve the aims. (The Staircase to success).</a:t>
          </a:r>
          <a:endParaRPr lang="en-GB" sz="1100" kern="1200" dirty="0">
            <a:solidFill>
              <a:schemeClr val="bg1"/>
            </a:solidFill>
          </a:endParaRPr>
        </a:p>
      </dsp:txBody>
      <dsp:txXfrm>
        <a:off x="536720" y="512521"/>
        <a:ext cx="6180555" cy="413035"/>
      </dsp:txXfrm>
    </dsp:sp>
    <dsp:sp modelId="{C677EF7E-E539-4414-BD67-ED6140AA4DA3}">
      <dsp:nvSpPr>
        <dsp:cNvPr id="0" name=""/>
        <dsp:cNvSpPr/>
      </dsp:nvSpPr>
      <dsp:spPr>
        <a:xfrm>
          <a:off x="1047740" y="999342"/>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solidFill>
                <a:schemeClr val="bg1"/>
              </a:solidFill>
            </a:rPr>
            <a:t>Create an A-Team core group including 3</a:t>
          </a:r>
          <a:r>
            <a:rPr lang="en-GB" sz="1100" kern="1200" baseline="30000">
              <a:solidFill>
                <a:schemeClr val="bg1"/>
              </a:solidFill>
            </a:rPr>
            <a:t>rd</a:t>
          </a:r>
          <a:r>
            <a:rPr lang="en-GB" sz="1100" kern="1200">
              <a:solidFill>
                <a:schemeClr val="bg1"/>
              </a:solidFill>
            </a:rPr>
            <a:t> parties, senior Customer rep., nominated change leader from selected sites, etc. (Cross-Functional buy-in).</a:t>
          </a:r>
          <a:endParaRPr lang="en-GB" sz="1100" kern="1200" dirty="0">
            <a:solidFill>
              <a:schemeClr val="bg1"/>
            </a:solidFill>
          </a:endParaRPr>
        </a:p>
      </dsp:txBody>
      <dsp:txXfrm>
        <a:off x="1060590" y="1012192"/>
        <a:ext cx="6180555" cy="413035"/>
      </dsp:txXfrm>
    </dsp:sp>
    <dsp:sp modelId="{A88EE027-847C-469F-A3F2-48F2BBD22D8C}">
      <dsp:nvSpPr>
        <dsp:cNvPr id="0" name=""/>
        <dsp:cNvSpPr/>
      </dsp:nvSpPr>
      <dsp:spPr>
        <a:xfrm>
          <a:off x="1571610" y="1499013"/>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solidFill>
                <a:schemeClr val="bg1"/>
              </a:solidFill>
            </a:rPr>
            <a:t>Create the core Framework with site representative full involvement (no surprises).</a:t>
          </a:r>
          <a:endParaRPr lang="en-GB" sz="1100" kern="1200" dirty="0">
            <a:solidFill>
              <a:schemeClr val="bg1"/>
            </a:solidFill>
          </a:endParaRPr>
        </a:p>
      </dsp:txBody>
      <dsp:txXfrm>
        <a:off x="1584460" y="1511863"/>
        <a:ext cx="6180555" cy="413035"/>
      </dsp:txXfrm>
    </dsp:sp>
    <dsp:sp modelId="{BEA6D382-F330-4879-86DE-5EAA9745BF2D}">
      <dsp:nvSpPr>
        <dsp:cNvPr id="0" name=""/>
        <dsp:cNvSpPr/>
      </dsp:nvSpPr>
      <dsp:spPr>
        <a:xfrm>
          <a:off x="2095480" y="1998684"/>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solidFill>
                <a:schemeClr val="bg1"/>
              </a:solidFill>
            </a:rPr>
            <a:t>Carry out initial audit/assessments for each site with site involvement ( site understand the aims).</a:t>
          </a:r>
          <a:endParaRPr lang="en-GB" sz="1100" kern="1200" dirty="0">
            <a:solidFill>
              <a:schemeClr val="bg1"/>
            </a:solidFill>
          </a:endParaRPr>
        </a:p>
      </dsp:txBody>
      <dsp:txXfrm>
        <a:off x="2108330" y="2011534"/>
        <a:ext cx="6180555" cy="413035"/>
      </dsp:txXfrm>
    </dsp:sp>
    <dsp:sp modelId="{6464CACF-CE66-43B9-8FCE-39CA5CCC25C4}">
      <dsp:nvSpPr>
        <dsp:cNvPr id="0" name=""/>
        <dsp:cNvSpPr/>
      </dsp:nvSpPr>
      <dsp:spPr>
        <a:xfrm>
          <a:off x="6730125" y="320520"/>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794290" y="320520"/>
        <a:ext cx="156848" cy="214596"/>
      </dsp:txXfrm>
    </dsp:sp>
    <dsp:sp modelId="{203E0E6A-21A6-416B-8332-F586EE5271A5}">
      <dsp:nvSpPr>
        <dsp:cNvPr id="0" name=""/>
        <dsp:cNvSpPr/>
      </dsp:nvSpPr>
      <dsp:spPr>
        <a:xfrm>
          <a:off x="7253995" y="820191"/>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318160" y="820191"/>
        <a:ext cx="156848" cy="214596"/>
      </dsp:txXfrm>
    </dsp:sp>
    <dsp:sp modelId="{61977703-8849-43AC-8904-9B13920CAB16}">
      <dsp:nvSpPr>
        <dsp:cNvPr id="0" name=""/>
        <dsp:cNvSpPr/>
      </dsp:nvSpPr>
      <dsp:spPr>
        <a:xfrm>
          <a:off x="7777865" y="1312550"/>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842030" y="1312550"/>
        <a:ext cx="156848" cy="214596"/>
      </dsp:txXfrm>
    </dsp:sp>
    <dsp:sp modelId="{3CB9A814-50D4-4A92-9256-5F962618848C}">
      <dsp:nvSpPr>
        <dsp:cNvPr id="0" name=""/>
        <dsp:cNvSpPr/>
      </dsp:nvSpPr>
      <dsp:spPr>
        <a:xfrm>
          <a:off x="8301735" y="1817096"/>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365900" y="1817096"/>
        <a:ext cx="156848" cy="214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7CB9-A9FE-4F4D-847C-99C123A6A5A5}">
      <dsp:nvSpPr>
        <dsp:cNvPr id="0" name=""/>
        <dsp:cNvSpPr/>
      </dsp:nvSpPr>
      <dsp:spPr>
        <a:xfrm>
          <a:off x="0" y="0"/>
          <a:ext cx="7751556" cy="42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solidFill>
                <a:schemeClr val="bg1"/>
              </a:solidFill>
            </a:rPr>
            <a:t>Create framework compliance and gap reports and any details of closure plans(The Now and the Future).</a:t>
          </a:r>
          <a:endParaRPr lang="en-US" sz="1300" kern="1200"/>
        </a:p>
      </dsp:txBody>
      <dsp:txXfrm>
        <a:off x="12495" y="12495"/>
        <a:ext cx="7241299" cy="401617"/>
      </dsp:txXfrm>
    </dsp:sp>
    <dsp:sp modelId="{96836995-0097-4A00-A58E-392134E231FC}">
      <dsp:nvSpPr>
        <dsp:cNvPr id="0" name=""/>
        <dsp:cNvSpPr/>
      </dsp:nvSpPr>
      <dsp:spPr>
        <a:xfrm>
          <a:off x="578849" y="485858"/>
          <a:ext cx="7751556" cy="42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bg1"/>
              </a:solidFill>
            </a:rPr>
            <a:t>Assist with Risk Assessments to define Risk Gaps according to Impacts and Risk Appetite of CISO.</a:t>
          </a:r>
        </a:p>
      </dsp:txBody>
      <dsp:txXfrm>
        <a:off x="591344" y="498353"/>
        <a:ext cx="6870421" cy="401617"/>
      </dsp:txXfrm>
    </dsp:sp>
    <dsp:sp modelId="{266DC861-7D06-4EBE-BC53-CCEEACE2C3F1}">
      <dsp:nvSpPr>
        <dsp:cNvPr id="0" name=""/>
        <dsp:cNvSpPr/>
      </dsp:nvSpPr>
      <dsp:spPr>
        <a:xfrm>
          <a:off x="1157699" y="971717"/>
          <a:ext cx="7751556" cy="42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bg1"/>
              </a:solidFill>
            </a:rPr>
            <a:t>Review Gaps and Plans and re-work the aims/goals and the Program/Project to suit the business.</a:t>
          </a:r>
        </a:p>
      </dsp:txBody>
      <dsp:txXfrm>
        <a:off x="1170194" y="984212"/>
        <a:ext cx="6870421" cy="401617"/>
      </dsp:txXfrm>
    </dsp:sp>
    <dsp:sp modelId="{A1B4F8A7-30D6-4199-94AB-A3F7C8FFE8C6}">
      <dsp:nvSpPr>
        <dsp:cNvPr id="0" name=""/>
        <dsp:cNvSpPr/>
      </dsp:nvSpPr>
      <dsp:spPr>
        <a:xfrm>
          <a:off x="1736549" y="1457576"/>
          <a:ext cx="7751556" cy="42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bg1"/>
              </a:solidFill>
            </a:rPr>
            <a:t>Rough design Cyber Security Improvement templates/Solutions with IT and OT Operations people.</a:t>
          </a:r>
        </a:p>
      </dsp:txBody>
      <dsp:txXfrm>
        <a:off x="1749044" y="1470071"/>
        <a:ext cx="6870421" cy="401617"/>
      </dsp:txXfrm>
    </dsp:sp>
    <dsp:sp modelId="{9420511A-6404-411C-8475-5BD85295BC9D}">
      <dsp:nvSpPr>
        <dsp:cNvPr id="0" name=""/>
        <dsp:cNvSpPr/>
      </dsp:nvSpPr>
      <dsp:spPr>
        <a:xfrm>
          <a:off x="2315399" y="1943435"/>
          <a:ext cx="7751556" cy="42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solidFill>
                <a:schemeClr val="bg1"/>
              </a:solidFill>
            </a:rPr>
            <a:t>Build initial designs for each element of the Solutions including 3</a:t>
          </a:r>
          <a:r>
            <a:rPr lang="en-GB" sz="1300" kern="1200" baseline="30000">
              <a:solidFill>
                <a:schemeClr val="bg1"/>
              </a:solidFill>
            </a:rPr>
            <a:t>rd</a:t>
          </a:r>
          <a:r>
            <a:rPr lang="en-GB" sz="1300" kern="1200">
              <a:solidFill>
                <a:schemeClr val="bg1"/>
              </a:solidFill>
            </a:rPr>
            <a:t> party and internals (The Jigsaw).</a:t>
          </a:r>
          <a:endParaRPr lang="en-GB" sz="1300" kern="1200" dirty="0">
            <a:solidFill>
              <a:schemeClr val="bg1"/>
            </a:solidFill>
          </a:endParaRPr>
        </a:p>
      </dsp:txBody>
      <dsp:txXfrm>
        <a:off x="2327894" y="1955930"/>
        <a:ext cx="6870421" cy="401617"/>
      </dsp:txXfrm>
    </dsp:sp>
    <dsp:sp modelId="{3B653CC7-428D-4F7E-A063-CDEFD37FCFDB}">
      <dsp:nvSpPr>
        <dsp:cNvPr id="0" name=""/>
        <dsp:cNvSpPr/>
      </dsp:nvSpPr>
      <dsp:spPr>
        <a:xfrm>
          <a:off x="7474261" y="311660"/>
          <a:ext cx="277295" cy="2772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536652" y="311660"/>
        <a:ext cx="152513" cy="208664"/>
      </dsp:txXfrm>
    </dsp:sp>
    <dsp:sp modelId="{8C3A6781-731B-45BC-9931-D3FCEAB3065B}">
      <dsp:nvSpPr>
        <dsp:cNvPr id="0" name=""/>
        <dsp:cNvSpPr/>
      </dsp:nvSpPr>
      <dsp:spPr>
        <a:xfrm>
          <a:off x="8053111" y="797519"/>
          <a:ext cx="277295" cy="2772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115502" y="797519"/>
        <a:ext cx="152513" cy="208664"/>
      </dsp:txXfrm>
    </dsp:sp>
    <dsp:sp modelId="{B5DB876E-DA72-435A-AC49-F42E4BCC630F}">
      <dsp:nvSpPr>
        <dsp:cNvPr id="0" name=""/>
        <dsp:cNvSpPr/>
      </dsp:nvSpPr>
      <dsp:spPr>
        <a:xfrm>
          <a:off x="8631961" y="1276268"/>
          <a:ext cx="277295" cy="2772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694352" y="1276268"/>
        <a:ext cx="152513" cy="208664"/>
      </dsp:txXfrm>
    </dsp:sp>
    <dsp:sp modelId="{8957BBA4-E0E4-4CE2-BF53-BBC5A6CD36D1}">
      <dsp:nvSpPr>
        <dsp:cNvPr id="0" name=""/>
        <dsp:cNvSpPr/>
      </dsp:nvSpPr>
      <dsp:spPr>
        <a:xfrm>
          <a:off x="9210810" y="1766867"/>
          <a:ext cx="277295" cy="2772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273201" y="1766867"/>
        <a:ext cx="152513" cy="208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47154-6E64-4962-9AF4-14CAC90EEC00}">
      <dsp:nvSpPr>
        <dsp:cNvPr id="0" name=""/>
        <dsp:cNvSpPr/>
      </dsp:nvSpPr>
      <dsp:spPr>
        <a:xfrm>
          <a:off x="0" y="0"/>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bg1"/>
              </a:solidFill>
            </a:rPr>
            <a:t>Security Designs to include Operation Sites, Management Sites and Local SOCS and Global SOCs.</a:t>
          </a:r>
          <a:endParaRPr lang="en-US" sz="1200" kern="1200" dirty="0"/>
        </a:p>
      </dsp:txBody>
      <dsp:txXfrm>
        <a:off x="12850" y="12850"/>
        <a:ext cx="6490541" cy="413035"/>
      </dsp:txXfrm>
    </dsp:sp>
    <dsp:sp modelId="{A7AFDC45-6B89-4378-9035-1985F51CD1C2}">
      <dsp:nvSpPr>
        <dsp:cNvPr id="0" name=""/>
        <dsp:cNvSpPr/>
      </dsp:nvSpPr>
      <dsp:spPr>
        <a:xfrm>
          <a:off x="523870" y="499671"/>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bg1"/>
              </a:solidFill>
            </a:rPr>
            <a:t>Create Governance Policies and Procedures and OIs to meet the framework and best practices.</a:t>
          </a:r>
        </a:p>
      </dsp:txBody>
      <dsp:txXfrm>
        <a:off x="536720" y="512521"/>
        <a:ext cx="6180555" cy="413035"/>
      </dsp:txXfrm>
    </dsp:sp>
    <dsp:sp modelId="{C677EF7E-E539-4414-BD67-ED6140AA4DA3}">
      <dsp:nvSpPr>
        <dsp:cNvPr id="0" name=""/>
        <dsp:cNvSpPr/>
      </dsp:nvSpPr>
      <dsp:spPr>
        <a:xfrm>
          <a:off x="1047740" y="999342"/>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bg1"/>
              </a:solidFill>
            </a:rPr>
            <a:t>Ensure regular Design and Progress review with the A-Team. (No big bangs!)</a:t>
          </a:r>
          <a:endParaRPr lang="en-GB" sz="1200" kern="1200" dirty="0">
            <a:solidFill>
              <a:schemeClr val="bg1"/>
            </a:solidFill>
          </a:endParaRPr>
        </a:p>
      </dsp:txBody>
      <dsp:txXfrm>
        <a:off x="1060590" y="1012192"/>
        <a:ext cx="6180555" cy="413035"/>
      </dsp:txXfrm>
    </dsp:sp>
    <dsp:sp modelId="{A88EE027-847C-469F-A3F2-48F2BBD22D8C}">
      <dsp:nvSpPr>
        <dsp:cNvPr id="0" name=""/>
        <dsp:cNvSpPr/>
      </dsp:nvSpPr>
      <dsp:spPr>
        <a:xfrm>
          <a:off x="1571610" y="1499013"/>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bg1"/>
              </a:solidFill>
            </a:rPr>
            <a:t>Assist /Provide Training programs including the A-Team as backers. (Champions)</a:t>
          </a:r>
        </a:p>
      </dsp:txBody>
      <dsp:txXfrm>
        <a:off x="1584460" y="1511863"/>
        <a:ext cx="6180555" cy="413035"/>
      </dsp:txXfrm>
    </dsp:sp>
    <dsp:sp modelId="{BEA6D382-F330-4879-86DE-5EAA9745BF2D}">
      <dsp:nvSpPr>
        <dsp:cNvPr id="0" name=""/>
        <dsp:cNvSpPr/>
      </dsp:nvSpPr>
      <dsp:spPr>
        <a:xfrm>
          <a:off x="2095480" y="1998684"/>
          <a:ext cx="7015303" cy="438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bg1"/>
              </a:solidFill>
            </a:rPr>
            <a:t>Re-run the audits/assessments for each site after primary gap filling is complete and report status.</a:t>
          </a:r>
        </a:p>
      </dsp:txBody>
      <dsp:txXfrm>
        <a:off x="2108330" y="2011534"/>
        <a:ext cx="6180555" cy="413035"/>
      </dsp:txXfrm>
    </dsp:sp>
    <dsp:sp modelId="{6464CACF-CE66-43B9-8FCE-39CA5CCC25C4}">
      <dsp:nvSpPr>
        <dsp:cNvPr id="0" name=""/>
        <dsp:cNvSpPr/>
      </dsp:nvSpPr>
      <dsp:spPr>
        <a:xfrm>
          <a:off x="6730125" y="320520"/>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794290" y="320520"/>
        <a:ext cx="156848" cy="214596"/>
      </dsp:txXfrm>
    </dsp:sp>
    <dsp:sp modelId="{203E0E6A-21A6-416B-8332-F586EE5271A5}">
      <dsp:nvSpPr>
        <dsp:cNvPr id="0" name=""/>
        <dsp:cNvSpPr/>
      </dsp:nvSpPr>
      <dsp:spPr>
        <a:xfrm>
          <a:off x="7253995" y="820191"/>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318160" y="820191"/>
        <a:ext cx="156848" cy="214596"/>
      </dsp:txXfrm>
    </dsp:sp>
    <dsp:sp modelId="{61977703-8849-43AC-8904-9B13920CAB16}">
      <dsp:nvSpPr>
        <dsp:cNvPr id="0" name=""/>
        <dsp:cNvSpPr/>
      </dsp:nvSpPr>
      <dsp:spPr>
        <a:xfrm>
          <a:off x="7777865" y="1312550"/>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842030" y="1312550"/>
        <a:ext cx="156848" cy="214596"/>
      </dsp:txXfrm>
    </dsp:sp>
    <dsp:sp modelId="{3CB9A814-50D4-4A92-9256-5F962618848C}">
      <dsp:nvSpPr>
        <dsp:cNvPr id="0" name=""/>
        <dsp:cNvSpPr/>
      </dsp:nvSpPr>
      <dsp:spPr>
        <a:xfrm>
          <a:off x="8301735" y="1817096"/>
          <a:ext cx="285178" cy="285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365900" y="1817096"/>
        <a:ext cx="156848" cy="214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41419-C144-4FD3-8B05-DB6EB8190D40}">
      <dsp:nvSpPr>
        <dsp:cNvPr id="0" name=""/>
        <dsp:cNvSpPr/>
      </dsp:nvSpPr>
      <dsp:spPr>
        <a:xfrm>
          <a:off x="1976674" y="0"/>
          <a:ext cx="5597051" cy="5597051"/>
        </a:xfrm>
        <a:prstGeom prst="diamond">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87E350B6-74BF-4800-BD37-61A867821D2D}">
      <dsp:nvSpPr>
        <dsp:cNvPr id="0" name=""/>
        <dsp:cNvSpPr/>
      </dsp:nvSpPr>
      <dsp:spPr>
        <a:xfrm>
          <a:off x="1699080" y="531719"/>
          <a:ext cx="2834343" cy="2182849"/>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itchFamily="34" charset="0"/>
              <a:cs typeface="Arial" pitchFamily="34" charset="0"/>
            </a:rPr>
            <a:t>Extensive Industrial Automation, Manufacturing Information and Execution, CIP, Compliance, Multisite/Global, Governance, Physical Security and Industrial Cyber Security Experience.</a:t>
          </a:r>
          <a:endParaRPr lang="en-US" sz="1400" kern="1200" dirty="0"/>
        </a:p>
      </dsp:txBody>
      <dsp:txXfrm>
        <a:off x="1805638" y="638277"/>
        <a:ext cx="2621227" cy="1969733"/>
      </dsp:txXfrm>
    </dsp:sp>
    <dsp:sp modelId="{CCEB4F18-FF5F-4F3C-831A-A2905CF7902C}">
      <dsp:nvSpPr>
        <dsp:cNvPr id="0" name=""/>
        <dsp:cNvSpPr/>
      </dsp:nvSpPr>
      <dsp:spPr>
        <a:xfrm>
          <a:off x="4953564" y="531719"/>
          <a:ext cx="2834343" cy="2182849"/>
        </a:xfrm>
        <a:prstGeom prst="roundRect">
          <a:avLst/>
        </a:prstGeom>
        <a:solidFill>
          <a:schemeClr val="tx1">
            <a:lumMod val="75000"/>
            <a:lumOff val="25000"/>
          </a:schemeClr>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itchFamily="34" charset="0"/>
              <a:cs typeface="Arial" pitchFamily="34" charset="0"/>
            </a:rPr>
            <a:t>Worked on projects for most industries and verticals creating first MES system including senior management consulting projects.</a:t>
          </a:r>
        </a:p>
      </dsp:txBody>
      <dsp:txXfrm>
        <a:off x="5060122" y="638277"/>
        <a:ext cx="2621227" cy="1969733"/>
      </dsp:txXfrm>
    </dsp:sp>
    <dsp:sp modelId="{660DE66A-76A5-41BE-801B-F373EEFD5B02}">
      <dsp:nvSpPr>
        <dsp:cNvPr id="0" name=""/>
        <dsp:cNvSpPr/>
      </dsp:nvSpPr>
      <dsp:spPr>
        <a:xfrm>
          <a:off x="1699080" y="2882481"/>
          <a:ext cx="2834343" cy="218284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itchFamily="34" charset="0"/>
              <a:cs typeface="Arial" pitchFamily="34" charset="0"/>
            </a:rPr>
            <a:t>Extensive growing testimonials from colleagues and customers in Food, Water, Nuclear, Nuclear Reprocessing, Energy, Transport, O&amp;G, Pharmaceuticals, Chemicals, Cement, Rail, Medical Devices, etc. in UK and Overseas.</a:t>
          </a:r>
        </a:p>
      </dsp:txBody>
      <dsp:txXfrm>
        <a:off x="1805638" y="2989039"/>
        <a:ext cx="2621227" cy="1969733"/>
      </dsp:txXfrm>
    </dsp:sp>
    <dsp:sp modelId="{9D214D95-CCE8-4E8F-A15E-8FE62978B74A}">
      <dsp:nvSpPr>
        <dsp:cNvPr id="0" name=""/>
        <dsp:cNvSpPr/>
      </dsp:nvSpPr>
      <dsp:spPr>
        <a:xfrm>
          <a:off x="4953564" y="2882481"/>
          <a:ext cx="2834343" cy="2182849"/>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itchFamily="34" charset="0"/>
              <a:cs typeface="Arial" pitchFamily="34" charset="0"/>
            </a:rPr>
            <a:t>Widely known in Automation, MES, Industrial Cyber Security industries in UK and overseas. 14k+ LinkedIn contacts. Frequent Chair, Speaker and Panellist at Industry Events and Conferences. Institute Education Officer.</a:t>
          </a:r>
        </a:p>
      </dsp:txBody>
      <dsp:txXfrm>
        <a:off x="5060122" y="2989039"/>
        <a:ext cx="2621227" cy="19697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CB9D0-5D39-45A7-9428-74A23B9DD554}" type="datetimeFigureOut">
              <a:rPr lang="en-GB" smtClean="0"/>
              <a:t>21/11/2018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7E0AE-6AA4-49A6-822F-A963861A6F9C}" type="slidenum">
              <a:rPr lang="en-GB" smtClean="0"/>
              <a:t>‹#›</a:t>
            </a:fld>
            <a:endParaRPr lang="en-GB"/>
          </a:p>
        </p:txBody>
      </p:sp>
    </p:spTree>
    <p:extLst>
      <p:ext uri="{BB962C8B-B14F-4D97-AF65-F5344CB8AC3E}">
        <p14:creationId xmlns:p14="http://schemas.microsoft.com/office/powerpoint/2010/main" val="137835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ft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r>
              <a:rPr lang="en-GB" altLang="en-US" sz="1300">
                <a:latin typeface="Arial" panose="020B0604020202020204" pitchFamily="34" charset="0"/>
              </a:rPr>
              <a:t>Cevn Vibert -Personal Presentation</a:t>
            </a:r>
          </a:p>
        </p:txBody>
      </p:sp>
      <p:sp>
        <p:nvSpPr>
          <p:cNvPr id="4099"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0C347AF-FD7F-4963-AD23-198034356704}" type="slidenum">
              <a:rPr lang="en-GB" altLang="en-US" sz="1300" smtClean="0">
                <a:latin typeface="Arial" panose="020B0604020202020204" pitchFamily="34" charset="0"/>
              </a:rPr>
              <a:pPr>
                <a:spcBef>
                  <a:spcPct val="0"/>
                </a:spcBef>
                <a:buClrTx/>
                <a:buFontTx/>
                <a:buNone/>
              </a:pPr>
              <a:t>2</a:t>
            </a:fld>
            <a:endParaRPr lang="en-GB" altLang="en-US" sz="1300">
              <a:latin typeface="Arial" panose="020B0604020202020204" pitchFamily="34" charset="0"/>
            </a:endParaRPr>
          </a:p>
        </p:txBody>
      </p:sp>
      <p:sp>
        <p:nvSpPr>
          <p:cNvPr id="4100" name="Rectangle 1"/>
          <p:cNvSpPr>
            <a:spLocks noGrp="1" noRot="1" noChangeAspect="1" noChangeArrowheads="1" noTextEdit="1"/>
          </p:cNvSpPr>
          <p:nvPr>
            <p:ph type="sldImg"/>
          </p:nvPr>
        </p:nvSpPr>
        <p:spPr>
          <a:xfrm>
            <a:off x="2147888" y="596900"/>
            <a:ext cx="5305425" cy="29845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2"/>
          <p:cNvSpPr>
            <a:spLocks noGrp="1" noChangeArrowheads="1"/>
          </p:cNvSpPr>
          <p:nvPr>
            <p:ph type="body" idx="1"/>
          </p:nvPr>
        </p:nvSpPr>
        <p:spPr>
          <a:xfrm>
            <a:off x="960439" y="3779708"/>
            <a:ext cx="7680325" cy="3579411"/>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6617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105"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Please mind the size</a:t>
            </a:r>
            <a:r>
              <a:rPr lang="en-US" sz="1500" kern="1200" baseline="0" dirty="0">
                <a:solidFill>
                  <a:schemeClr val="tx1"/>
                </a:solidFill>
                <a:effectLst/>
                <a:latin typeface="+mn-lt"/>
                <a:ea typeface="+mn-ea"/>
                <a:cs typeface="+mn-cs"/>
              </a:rPr>
              <a:t> of text areas.</a:t>
            </a:r>
            <a:endParaRPr lang="ru-RU" sz="1500" kern="1200" dirty="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83FDD216-B18C-4F7A-91C3-E6C7F0FB2278}" type="slidenum">
              <a:rPr lang="ru-RU" smtClean="0">
                <a:solidFill>
                  <a:prstClr val="black"/>
                </a:solidFill>
              </a:rPr>
              <a:pPr/>
              <a:t>6</a:t>
            </a:fld>
            <a:endParaRPr lang="ru-RU">
              <a:solidFill>
                <a:prstClr val="black"/>
              </a:solidFill>
            </a:endParaRPr>
          </a:p>
        </p:txBody>
      </p:sp>
      <p:sp>
        <p:nvSpPr>
          <p:cNvPr id="5" name="Header Placeholder 4"/>
          <p:cNvSpPr>
            <a:spLocks noGrp="1"/>
          </p:cNvSpPr>
          <p:nvPr>
            <p:ph type="hdr" sz="quarter" idx="11"/>
          </p:nvPr>
        </p:nvSpPr>
        <p:spPr/>
        <p:txBody>
          <a:bodyPr/>
          <a:lstStyle/>
          <a:p>
            <a:r>
              <a:rPr lang="fr-FR"/>
              <a:t>Cevn Vibert - Vibert Solutions - 07909 992786 - Cevn@VibertSolutions.com </a:t>
            </a:r>
            <a:endParaRPr lang="en-GB"/>
          </a:p>
        </p:txBody>
      </p:sp>
    </p:spTree>
    <p:extLst>
      <p:ext uri="{BB962C8B-B14F-4D97-AF65-F5344CB8AC3E}">
        <p14:creationId xmlns:p14="http://schemas.microsoft.com/office/powerpoint/2010/main" val="175093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8936" rtl="0" eaLnBrk="1" fontAlgn="auto" latinLnBrk="0" hangingPunct="1">
              <a:lnSpc>
                <a:spcPct val="100000"/>
              </a:lnSpc>
              <a:spcBef>
                <a:spcPts val="0"/>
              </a:spcBef>
              <a:spcAft>
                <a:spcPts val="0"/>
              </a:spcAft>
              <a:buClrTx/>
              <a:buSzTx/>
              <a:buFontTx/>
              <a:buNone/>
              <a:tabLst/>
              <a:defRPr/>
            </a:pPr>
            <a:fld id="{A969AB08-93DB-4498-93F7-68AD068AC7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93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6210" name="Rectangle 2"/>
          <p:cNvSpPr>
            <a:spLocks noGrp="1" noRot="1" noChangeAspect="1" noChangeArrowheads="1" noTextEdit="1"/>
          </p:cNvSpPr>
          <p:nvPr>
            <p:ph type="sldImg"/>
          </p:nvPr>
        </p:nvSpPr>
        <p:spPr>
          <a:xfrm>
            <a:off x="382588" y="685800"/>
            <a:ext cx="6094412" cy="3429000"/>
          </a:xfrm>
          <a:ln/>
        </p:spPr>
      </p:sp>
      <p:sp>
        <p:nvSpPr>
          <p:cNvPr id="1246211" name="Rectangle 3"/>
          <p:cNvSpPr>
            <a:spLocks noGrp="1" noChangeArrowheads="1"/>
          </p:cNvSpPr>
          <p:nvPr>
            <p:ph type="body" idx="1"/>
          </p:nvPr>
        </p:nvSpPr>
        <p:spPr>
          <a:xfrm>
            <a:off x="914818" y="4344108"/>
            <a:ext cx="5028365" cy="4114643"/>
          </a:xfrm>
        </p:spPr>
        <p:txBody>
          <a:bodyPr lIns="90470" tIns="45235" rIns="90470" bIns="45235"/>
          <a:lstStyle/>
          <a:p>
            <a:endParaRPr lang="en-US" dirty="0"/>
          </a:p>
        </p:txBody>
      </p:sp>
    </p:spTree>
    <p:extLst>
      <p:ext uri="{BB962C8B-B14F-4D97-AF65-F5344CB8AC3E}">
        <p14:creationId xmlns:p14="http://schemas.microsoft.com/office/powerpoint/2010/main" val="241981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8936" rtl="0" eaLnBrk="1" fontAlgn="auto" latinLnBrk="0" hangingPunct="1">
              <a:lnSpc>
                <a:spcPct val="100000"/>
              </a:lnSpc>
              <a:spcBef>
                <a:spcPts val="0"/>
              </a:spcBef>
              <a:spcAft>
                <a:spcPts val="0"/>
              </a:spcAft>
              <a:buClrTx/>
              <a:buSzTx/>
              <a:buFontTx/>
              <a:buNone/>
              <a:tabLst/>
              <a:defRPr/>
            </a:pPr>
            <a:fld id="{A969AB08-93DB-4498-93F7-68AD068AC7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93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6210" name="Rectangle 2"/>
          <p:cNvSpPr>
            <a:spLocks noGrp="1" noRot="1" noChangeAspect="1" noChangeArrowheads="1" noTextEdit="1"/>
          </p:cNvSpPr>
          <p:nvPr>
            <p:ph type="sldImg"/>
          </p:nvPr>
        </p:nvSpPr>
        <p:spPr>
          <a:xfrm>
            <a:off x="382588" y="685800"/>
            <a:ext cx="6094412" cy="3429000"/>
          </a:xfrm>
          <a:ln/>
        </p:spPr>
      </p:sp>
      <p:sp>
        <p:nvSpPr>
          <p:cNvPr id="1246211" name="Rectangle 3"/>
          <p:cNvSpPr>
            <a:spLocks noGrp="1" noChangeArrowheads="1"/>
          </p:cNvSpPr>
          <p:nvPr>
            <p:ph type="body" idx="1"/>
          </p:nvPr>
        </p:nvSpPr>
        <p:spPr>
          <a:xfrm>
            <a:off x="914818" y="4344108"/>
            <a:ext cx="5028365" cy="4114643"/>
          </a:xfrm>
        </p:spPr>
        <p:txBody>
          <a:bodyPr lIns="90470" tIns="45235" rIns="90470" bIns="45235"/>
          <a:lstStyle/>
          <a:p>
            <a:endParaRPr lang="en-US" dirty="0"/>
          </a:p>
        </p:txBody>
      </p:sp>
    </p:spTree>
    <p:extLst>
      <p:ext uri="{BB962C8B-B14F-4D97-AF65-F5344CB8AC3E}">
        <p14:creationId xmlns:p14="http://schemas.microsoft.com/office/powerpoint/2010/main" val="371074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8936" rtl="0" eaLnBrk="1" fontAlgn="auto" latinLnBrk="0" hangingPunct="1">
              <a:lnSpc>
                <a:spcPct val="100000"/>
              </a:lnSpc>
              <a:spcBef>
                <a:spcPts val="0"/>
              </a:spcBef>
              <a:spcAft>
                <a:spcPts val="0"/>
              </a:spcAft>
              <a:buClrTx/>
              <a:buSzTx/>
              <a:buFontTx/>
              <a:buNone/>
              <a:tabLst/>
              <a:defRPr/>
            </a:pPr>
            <a:fld id="{A969AB08-93DB-4498-93F7-68AD068AC7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93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6210" name="Rectangle 2"/>
          <p:cNvSpPr>
            <a:spLocks noGrp="1" noRot="1" noChangeAspect="1" noChangeArrowheads="1" noTextEdit="1"/>
          </p:cNvSpPr>
          <p:nvPr>
            <p:ph type="sldImg"/>
          </p:nvPr>
        </p:nvSpPr>
        <p:spPr>
          <a:xfrm>
            <a:off x="382588" y="685800"/>
            <a:ext cx="6094412" cy="3429000"/>
          </a:xfrm>
          <a:ln/>
        </p:spPr>
      </p:sp>
      <p:sp>
        <p:nvSpPr>
          <p:cNvPr id="1246211" name="Rectangle 3"/>
          <p:cNvSpPr>
            <a:spLocks noGrp="1" noChangeArrowheads="1"/>
          </p:cNvSpPr>
          <p:nvPr>
            <p:ph type="body" idx="1"/>
          </p:nvPr>
        </p:nvSpPr>
        <p:spPr>
          <a:xfrm>
            <a:off x="914818" y="4344108"/>
            <a:ext cx="5028365" cy="4114643"/>
          </a:xfrm>
        </p:spPr>
        <p:txBody>
          <a:bodyPr lIns="90470" tIns="45235" rIns="90470" bIns="45235"/>
          <a:lstStyle/>
          <a:p>
            <a:endParaRPr lang="en-US" dirty="0"/>
          </a:p>
        </p:txBody>
      </p:sp>
    </p:spTree>
    <p:extLst>
      <p:ext uri="{BB962C8B-B14F-4D97-AF65-F5344CB8AC3E}">
        <p14:creationId xmlns:p14="http://schemas.microsoft.com/office/powerpoint/2010/main" val="5833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8936" rtl="0" eaLnBrk="1" fontAlgn="auto" latinLnBrk="0" hangingPunct="1">
              <a:lnSpc>
                <a:spcPct val="100000"/>
              </a:lnSpc>
              <a:spcBef>
                <a:spcPts val="0"/>
              </a:spcBef>
              <a:spcAft>
                <a:spcPts val="0"/>
              </a:spcAft>
              <a:buClrTx/>
              <a:buSzTx/>
              <a:buFontTx/>
              <a:buNone/>
              <a:tabLst/>
              <a:defRPr/>
            </a:pPr>
            <a:fld id="{A969AB08-93DB-4498-93F7-68AD068AC7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93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6210" name="Rectangle 2"/>
          <p:cNvSpPr>
            <a:spLocks noGrp="1" noRot="1" noChangeAspect="1" noChangeArrowheads="1" noTextEdit="1"/>
          </p:cNvSpPr>
          <p:nvPr>
            <p:ph type="sldImg"/>
          </p:nvPr>
        </p:nvSpPr>
        <p:spPr>
          <a:xfrm>
            <a:off x="382588" y="685800"/>
            <a:ext cx="6094412" cy="3429000"/>
          </a:xfrm>
          <a:ln/>
        </p:spPr>
      </p:sp>
      <p:sp>
        <p:nvSpPr>
          <p:cNvPr id="1246211" name="Rectangle 3"/>
          <p:cNvSpPr>
            <a:spLocks noGrp="1" noChangeArrowheads="1"/>
          </p:cNvSpPr>
          <p:nvPr>
            <p:ph type="body" idx="1"/>
          </p:nvPr>
        </p:nvSpPr>
        <p:spPr>
          <a:xfrm>
            <a:off x="914818" y="4344108"/>
            <a:ext cx="5028365" cy="4114643"/>
          </a:xfrm>
        </p:spPr>
        <p:txBody>
          <a:bodyPr lIns="90470" tIns="45235" rIns="90470" bIns="45235"/>
          <a:lstStyle/>
          <a:p>
            <a:endParaRPr lang="en-US" dirty="0"/>
          </a:p>
        </p:txBody>
      </p:sp>
    </p:spTree>
    <p:extLst>
      <p:ext uri="{BB962C8B-B14F-4D97-AF65-F5344CB8AC3E}">
        <p14:creationId xmlns:p14="http://schemas.microsoft.com/office/powerpoint/2010/main" val="2076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8936" rtl="0" eaLnBrk="1" fontAlgn="auto" latinLnBrk="0" hangingPunct="1">
              <a:lnSpc>
                <a:spcPct val="100000"/>
              </a:lnSpc>
              <a:spcBef>
                <a:spcPts val="0"/>
              </a:spcBef>
              <a:spcAft>
                <a:spcPts val="0"/>
              </a:spcAft>
              <a:buClrTx/>
              <a:buSzTx/>
              <a:buFontTx/>
              <a:buNone/>
              <a:tabLst/>
              <a:defRPr/>
            </a:pPr>
            <a:fld id="{A969AB08-93DB-4498-93F7-68AD068AC7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93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6210" name="Rectangle 2"/>
          <p:cNvSpPr>
            <a:spLocks noGrp="1" noRot="1" noChangeAspect="1" noChangeArrowheads="1" noTextEdit="1"/>
          </p:cNvSpPr>
          <p:nvPr>
            <p:ph type="sldImg"/>
          </p:nvPr>
        </p:nvSpPr>
        <p:spPr>
          <a:xfrm>
            <a:off x="382588" y="685800"/>
            <a:ext cx="6094412" cy="3429000"/>
          </a:xfrm>
          <a:ln/>
        </p:spPr>
      </p:sp>
      <p:sp>
        <p:nvSpPr>
          <p:cNvPr id="1246211" name="Rectangle 3"/>
          <p:cNvSpPr>
            <a:spLocks noGrp="1" noChangeArrowheads="1"/>
          </p:cNvSpPr>
          <p:nvPr>
            <p:ph type="body" idx="1"/>
          </p:nvPr>
        </p:nvSpPr>
        <p:spPr>
          <a:xfrm>
            <a:off x="914818" y="4344108"/>
            <a:ext cx="5028365" cy="4114643"/>
          </a:xfrm>
        </p:spPr>
        <p:txBody>
          <a:bodyPr lIns="90470" tIns="45235" rIns="90470" bIns="45235"/>
          <a:lstStyle/>
          <a:p>
            <a:endParaRPr lang="en-US" dirty="0"/>
          </a:p>
        </p:txBody>
      </p:sp>
    </p:spTree>
    <p:extLst>
      <p:ext uri="{BB962C8B-B14F-4D97-AF65-F5344CB8AC3E}">
        <p14:creationId xmlns:p14="http://schemas.microsoft.com/office/powerpoint/2010/main" val="230463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8936" rtl="0" eaLnBrk="1" fontAlgn="auto" latinLnBrk="0" hangingPunct="1">
              <a:lnSpc>
                <a:spcPct val="100000"/>
              </a:lnSpc>
              <a:spcBef>
                <a:spcPts val="0"/>
              </a:spcBef>
              <a:spcAft>
                <a:spcPts val="0"/>
              </a:spcAft>
              <a:buClrTx/>
              <a:buSzTx/>
              <a:buFontTx/>
              <a:buNone/>
              <a:tabLst/>
              <a:defRPr/>
            </a:pPr>
            <a:fld id="{A969AB08-93DB-4498-93F7-68AD068AC7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936"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6210" name="Rectangle 2"/>
          <p:cNvSpPr>
            <a:spLocks noGrp="1" noRot="1" noChangeAspect="1" noChangeArrowheads="1" noTextEdit="1"/>
          </p:cNvSpPr>
          <p:nvPr>
            <p:ph type="sldImg"/>
          </p:nvPr>
        </p:nvSpPr>
        <p:spPr>
          <a:xfrm>
            <a:off x="382588" y="685800"/>
            <a:ext cx="6094412" cy="3429000"/>
          </a:xfrm>
          <a:ln/>
        </p:spPr>
      </p:sp>
      <p:sp>
        <p:nvSpPr>
          <p:cNvPr id="1246211" name="Rectangle 3"/>
          <p:cNvSpPr>
            <a:spLocks noGrp="1" noChangeArrowheads="1"/>
          </p:cNvSpPr>
          <p:nvPr>
            <p:ph type="body" idx="1"/>
          </p:nvPr>
        </p:nvSpPr>
        <p:spPr>
          <a:xfrm>
            <a:off x="914818" y="4344108"/>
            <a:ext cx="5028365" cy="4114643"/>
          </a:xfrm>
        </p:spPr>
        <p:txBody>
          <a:bodyPr lIns="90470" tIns="45235" rIns="90470" bIns="45235"/>
          <a:lstStyle/>
          <a:p>
            <a:endParaRPr lang="en-US" dirty="0"/>
          </a:p>
        </p:txBody>
      </p:sp>
    </p:spTree>
    <p:extLst>
      <p:ext uri="{BB962C8B-B14F-4D97-AF65-F5344CB8AC3E}">
        <p14:creationId xmlns:p14="http://schemas.microsoft.com/office/powerpoint/2010/main" val="351633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439D79-5407-4A5B-91C1-C52ADB183376}"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051AE-3A9F-41EE-8E48-48D4B0668BD1}" type="slidenum">
              <a:rPr lang="en-GB" smtClean="0"/>
              <a:t>‹#›</a:t>
            </a:fld>
            <a:endParaRPr lang="en-GB"/>
          </a:p>
        </p:txBody>
      </p:sp>
    </p:spTree>
    <p:extLst>
      <p:ext uri="{BB962C8B-B14F-4D97-AF65-F5344CB8AC3E}">
        <p14:creationId xmlns:p14="http://schemas.microsoft.com/office/powerpoint/2010/main" val="59510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439D79-5407-4A5B-91C1-C52ADB183376}"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051AE-3A9F-41EE-8E48-48D4B0668BD1}" type="slidenum">
              <a:rPr lang="en-GB" smtClean="0"/>
              <a:t>‹#›</a:t>
            </a:fld>
            <a:endParaRPr lang="en-GB"/>
          </a:p>
        </p:txBody>
      </p:sp>
    </p:spTree>
    <p:extLst>
      <p:ext uri="{BB962C8B-B14F-4D97-AF65-F5344CB8AC3E}">
        <p14:creationId xmlns:p14="http://schemas.microsoft.com/office/powerpoint/2010/main" val="303073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s+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367" y="424654"/>
            <a:ext cx="11235267" cy="894031"/>
          </a:xfrm>
          <a:prstGeom prst="rect">
            <a:avLst/>
          </a:prstGeom>
        </p:spPr>
        <p:txBody>
          <a:bodyPr/>
          <a:lstStyle/>
          <a:p>
            <a:r>
              <a:rPr lang="en-US" dirty="0"/>
              <a:t>Headline</a:t>
            </a:r>
            <a:endParaRPr lang="ru-RU" dirty="0"/>
          </a:p>
        </p:txBody>
      </p:sp>
      <p:sp>
        <p:nvSpPr>
          <p:cNvPr id="3" name="Slide Number Placeholder 2"/>
          <p:cNvSpPr>
            <a:spLocks noGrp="1"/>
          </p:cNvSpPr>
          <p:nvPr>
            <p:ph type="sldNum" sz="quarter" idx="10"/>
          </p:nvPr>
        </p:nvSpPr>
        <p:spPr>
          <a:xfrm>
            <a:off x="122003" y="6557815"/>
            <a:ext cx="365755" cy="195051"/>
          </a:xfrm>
          <a:prstGeom prst="rect">
            <a:avLst/>
          </a:prstGeom>
        </p:spPr>
        <p:txBody>
          <a:bodyPr/>
          <a:lstStyle/>
          <a:p>
            <a:fld id="{0639123A-F87C-4031-98BC-669B89EDA100}" type="slidenum">
              <a:rPr lang="ru-RU" smtClean="0"/>
              <a:pPr/>
              <a:t>‹#›</a:t>
            </a:fld>
            <a:endParaRPr lang="ru-RU" dirty="0"/>
          </a:p>
        </p:txBody>
      </p:sp>
      <p:sp>
        <p:nvSpPr>
          <p:cNvPr id="4" name="Footer Placeholder 3"/>
          <p:cNvSpPr>
            <a:spLocks noGrp="1"/>
          </p:cNvSpPr>
          <p:nvPr>
            <p:ph type="ftr" sz="quarter" idx="11"/>
          </p:nvPr>
        </p:nvSpPr>
        <p:spPr>
          <a:xfrm>
            <a:off x="601653" y="6557815"/>
            <a:ext cx="3860800" cy="195051"/>
          </a:xfrm>
          <a:prstGeom prst="rect">
            <a:avLst/>
          </a:prstGeom>
        </p:spPr>
        <p:txBody>
          <a:bodyPr/>
          <a:lstStyle/>
          <a:p>
            <a:endParaRPr lang="ru-RU" dirty="0"/>
          </a:p>
        </p:txBody>
      </p:sp>
      <p:sp>
        <p:nvSpPr>
          <p:cNvPr id="5" name="Text Placeholder 7"/>
          <p:cNvSpPr>
            <a:spLocks noGrp="1"/>
          </p:cNvSpPr>
          <p:nvPr>
            <p:ph type="body" sz="quarter" idx="15"/>
          </p:nvPr>
        </p:nvSpPr>
        <p:spPr>
          <a:xfrm>
            <a:off x="475201" y="1509184"/>
            <a:ext cx="11237425" cy="768349"/>
          </a:xfrm>
          <a:prstGeom prst="rect">
            <a:avLst/>
          </a:prstGeom>
        </p:spPr>
        <p:txBody>
          <a:bodyPr/>
          <a:lstStyle>
            <a:lvl1pPr>
              <a:buFontTx/>
              <a:buNone/>
              <a:defRPr/>
            </a:lvl1pPr>
            <a:lvl2pPr marL="0" indent="0">
              <a:buFontTx/>
              <a:buNone/>
              <a:defRPr/>
            </a:lvl2pPr>
            <a:lvl3pPr marL="303706" indent="0">
              <a:buFontTx/>
              <a:buNone/>
              <a:defRPr/>
            </a:lvl3pPr>
            <a:lvl4pPr marL="1828696" indent="0">
              <a:buFontTx/>
              <a:buNone/>
              <a:defRPr>
                <a:latin typeface="Arial" panose="020B0604020202020204" pitchFamily="34" charset="0"/>
              </a:defRPr>
            </a:lvl4pPr>
            <a:lvl5pPr marL="2438260" indent="0">
              <a:buFontTx/>
              <a:buNone/>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0" name="Text Placeholder 9"/>
          <p:cNvSpPr>
            <a:spLocks noGrp="1"/>
          </p:cNvSpPr>
          <p:nvPr>
            <p:ph type="body" sz="quarter" idx="16"/>
          </p:nvPr>
        </p:nvSpPr>
        <p:spPr>
          <a:xfrm>
            <a:off x="478367" y="2277534"/>
            <a:ext cx="11235267" cy="3888317"/>
          </a:xfrm>
          <a:prstGeom prst="rect">
            <a:avLst/>
          </a:prstGeom>
        </p:spPr>
        <p:txBody>
          <a:bodyPr/>
          <a:lstStyle>
            <a:lvl1pPr marL="0" indent="0">
              <a:buFontTx/>
              <a:buNone/>
              <a:defRPr/>
            </a:lvl1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420805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39D79-5407-4A5B-91C1-C52ADB183376}" type="datetimeFigureOut">
              <a:rPr lang="en-GB" smtClean="0"/>
              <a:t>21/11/2018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1051AE-3A9F-41EE-8E48-48D4B0668BD1}" type="slidenum">
              <a:rPr lang="en-GB" smtClean="0"/>
              <a:t>‹#›</a:t>
            </a:fld>
            <a:endParaRPr lang="en-GB"/>
          </a:p>
        </p:txBody>
      </p:sp>
    </p:spTree>
    <p:extLst>
      <p:ext uri="{BB962C8B-B14F-4D97-AF65-F5344CB8AC3E}">
        <p14:creationId xmlns:p14="http://schemas.microsoft.com/office/powerpoint/2010/main" val="230897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41350" y="719139"/>
            <a:ext cx="10966449"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3" name="Text Placeholder 4"/>
          <p:cNvSpPr>
            <a:spLocks noGrp="1"/>
          </p:cNvSpPr>
          <p:nvPr>
            <p:ph type="body" sz="quarter" idx="10"/>
          </p:nvPr>
        </p:nvSpPr>
        <p:spPr bwMode="gray">
          <a:xfrm>
            <a:off x="641349" y="1971676"/>
            <a:ext cx="10966451"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071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773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39D79-5407-4A5B-91C1-C52ADB183376}" type="datetimeFigureOut">
              <a:rPr lang="en-GB" smtClean="0"/>
              <a:t>21/11/2018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051AE-3A9F-41EE-8E48-48D4B0668BD1}" type="slidenum">
              <a:rPr lang="en-GB" smtClean="0"/>
              <a:t>‹#›</a:t>
            </a:fld>
            <a:endParaRPr lang="en-GB"/>
          </a:p>
        </p:txBody>
      </p:sp>
      <p:sp>
        <p:nvSpPr>
          <p:cNvPr id="7" name="Title 1"/>
          <p:cNvSpPr txBox="1">
            <a:spLocks/>
          </p:cNvSpPr>
          <p:nvPr/>
        </p:nvSpPr>
        <p:spPr>
          <a:xfrm>
            <a:off x="609600" y="274638"/>
            <a:ext cx="10972800" cy="1143000"/>
          </a:xfrm>
          <a:prstGeom prst="rect">
            <a:avLst/>
          </a:prstGeom>
        </p:spPr>
        <p:txBody>
          <a:bodyPr/>
          <a:lstStyle>
            <a:lvl1pPr algn="l" defTabSz="914400" rtl="0" eaLnBrk="1" latinLnBrk="0" hangingPunct="1">
              <a:spcBef>
                <a:spcPct val="0"/>
              </a:spcBef>
              <a:buNone/>
              <a:defRPr sz="4400" kern="1200">
                <a:solidFill>
                  <a:srgbClr val="09A0CF"/>
                </a:solidFill>
                <a:latin typeface="+mj-lt"/>
                <a:ea typeface="+mj-ea"/>
                <a:cs typeface="Arial" pitchFamily="34" charset="0"/>
              </a:defRPr>
            </a:lvl1pPr>
          </a:lstStyle>
          <a:p>
            <a:endParaRPr lang="en-GB" sz="4400" dirty="0"/>
          </a:p>
        </p:txBody>
      </p:sp>
      <p:sp>
        <p:nvSpPr>
          <p:cNvPr id="8" name="TextBox 7"/>
          <p:cNvSpPr txBox="1"/>
          <p:nvPr/>
        </p:nvSpPr>
        <p:spPr>
          <a:xfrm>
            <a:off x="9192344" y="6444044"/>
            <a:ext cx="2736304" cy="369332"/>
          </a:xfrm>
          <a:prstGeom prst="rect">
            <a:avLst/>
          </a:prstGeom>
          <a:noFill/>
        </p:spPr>
        <p:txBody>
          <a:bodyPr wrap="square" rtlCol="0">
            <a:spAutoFit/>
          </a:bodyPr>
          <a:lstStyle/>
          <a:p>
            <a:pPr algn="r"/>
            <a:r>
              <a:rPr lang="en-GB" b="1" dirty="0">
                <a:solidFill>
                  <a:srgbClr val="016656"/>
                </a:solidFill>
              </a:rPr>
              <a:t>Vibert Solutions</a:t>
            </a: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91344" y="6021288"/>
            <a:ext cx="1368152" cy="792089"/>
          </a:xfrm>
          <a:prstGeom prst="rect">
            <a:avLst/>
          </a:prstGeom>
        </p:spPr>
      </p:pic>
    </p:spTree>
    <p:extLst>
      <p:ext uri="{BB962C8B-B14F-4D97-AF65-F5344CB8AC3E}">
        <p14:creationId xmlns:p14="http://schemas.microsoft.com/office/powerpoint/2010/main" val="27776347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freepik.com/index.php?goto=27&amp;url_download=aHR0cDovL3d3dy5mbGF0aWNvbi5jb20vZnJlZS1pY29uL3RodW1idXBfNzUzOQ==&amp;opciondownload=318&amp;id=aHR0cDovL3d3dy5mbGF0aWNvbi5jb20vZnJlZS1pY29uL3RodW1idXBfNzUzOQ==&amp;fileid=70098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www.freepik.com/index.php?goto=27&amp;url_download=aHR0cDovL3d3dy5mbGF0aWNvbi5jb20vZnJlZS1pY29uL3RodW1idXBfNzUzOQ==&amp;opciondownload=318&amp;id=aHR0cDovL3d3dy5mbGF0aWNvbi5jb20vZnJlZS1pY29uL3RodW1idXBfNzUzOQ==&amp;fileid=700988"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www.freepik.com/index.php?goto=27&amp;url_download=aHR0cDovL3d3dy5mbGF0aWNvbi5jb20vZnJlZS1pY29uL3RodW1idXBfNzUzOQ==&amp;opciondownload=318&amp;id=aHR0cDovL3d3dy5mbGF0aWNvbi5jb20vZnJlZS1pY29uL3RodW1idXBfNzUzOQ==&amp;fileid=700988"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www.freepik.com/index.php?goto=27&amp;url_download=aHR0cDovL3d3dy5mbGF0aWNvbi5jb20vZnJlZS1pY29uL3RodW1idXBfNzUzOQ==&amp;opciondownload=318&amp;id=aHR0cDovL3d3dy5mbGF0aWNvbi5jb20vZnJlZS1pY29uL3RodW1idXBfNzUzOQ==&amp;fileid=700988"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hyperlink" Target="http://www.freepik.com/index.php?goto=27&amp;url_download=aHR0cDovL3d3dy5mbGF0aWNvbi5jb20vZnJlZS1pY29uL3RodW1idXBfNzUzOQ==&amp;opciondownload=318&amp;id=aHR0cDovL3d3dy5mbGF0aWNvbi5jb20vZnJlZS1pY29uL3RodW1idXBfNzUzOQ==&amp;fileid=700988"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hyperlink" Target="http://www.freepik.com/index.php?goto=27&amp;url_download=aHR0cDovL3d3dy5mbGF0aWNvbi5jb20vZnJlZS1pY29uL3RodW1idXBfNzUzOQ==&amp;opciondownload=318&amp;id=aHR0cDovL3d3dy5mbGF0aWNvbi5jb20vZnJlZS1pY29uL3RodW1idXBfNzUzOQ==&amp;fileid=70098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580" y="3327305"/>
            <a:ext cx="11914909" cy="1145207"/>
          </a:xfrm>
        </p:spPr>
        <p:txBody>
          <a:bodyPr>
            <a:normAutofit/>
          </a:bodyPr>
          <a:lstStyle/>
          <a:p>
            <a:br>
              <a:rPr lang="en-GB" sz="2000" b="1" dirty="0"/>
            </a:br>
            <a:r>
              <a:rPr lang="en-GB" sz="5100" b="1" dirty="0"/>
              <a:t>Industrial Cyber Security</a:t>
            </a:r>
          </a:p>
        </p:txBody>
      </p:sp>
      <p:sp>
        <p:nvSpPr>
          <p:cNvPr id="9" name="Rectangle 8"/>
          <p:cNvSpPr/>
          <p:nvPr/>
        </p:nvSpPr>
        <p:spPr>
          <a:xfrm>
            <a:off x="3318819" y="5471023"/>
            <a:ext cx="2801216" cy="507831"/>
          </a:xfrm>
          <a:prstGeom prst="rect">
            <a:avLst/>
          </a:prstGeom>
        </p:spPr>
        <p:txBody>
          <a:bodyPr wrap="none">
            <a:spAutoFit/>
          </a:bodyPr>
          <a:lstStyle/>
          <a:p>
            <a:pPr lvl="0">
              <a:lnSpc>
                <a:spcPct val="150000"/>
              </a:lnSpc>
              <a:spcBef>
                <a:spcPts val="1250"/>
              </a:spcBef>
            </a:pPr>
            <a:r>
              <a:rPr lang="it-IT" altLang="en-US" sz="1600" dirty="0">
                <a:solidFill>
                  <a:srgbClr val="CCCCFF"/>
                </a:solidFill>
                <a:cs typeface="Arial" panose="020B0604020202020204" pitchFamily="34" charset="0"/>
              </a:rPr>
              <a:t> </a:t>
            </a:r>
            <a:r>
              <a:rPr lang="en-US" altLang="en-US" b="1" dirty="0">
                <a:solidFill>
                  <a:srgbClr val="4472C4">
                    <a:lumMod val="75000"/>
                  </a:srgbClr>
                </a:solidFill>
                <a:cs typeface="Arial" panose="020B0604020202020204" pitchFamily="34" charset="0"/>
              </a:rPr>
              <a:t>linkedin.com</a:t>
            </a:r>
            <a:r>
              <a:rPr lang="en-US" altLang="en-US" sz="1600" dirty="0">
                <a:solidFill>
                  <a:prstClr val="black"/>
                </a:solidFill>
                <a:cs typeface="Arial" panose="020B0604020202020204" pitchFamily="34" charset="0"/>
              </a:rPr>
              <a:t>/in/</a:t>
            </a:r>
            <a:r>
              <a:rPr lang="en-US" altLang="en-US" sz="1600" dirty="0" err="1">
                <a:solidFill>
                  <a:prstClr val="black"/>
                </a:solidFill>
                <a:cs typeface="Arial" panose="020B0604020202020204" pitchFamily="34" charset="0"/>
              </a:rPr>
              <a:t>vibertprofile</a:t>
            </a:r>
            <a:endParaRPr lang="en-US" altLang="en-US" sz="1600" dirty="0">
              <a:solidFill>
                <a:prstClr val="black"/>
              </a:solidFill>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2877083" y="5563380"/>
            <a:ext cx="323116" cy="323116"/>
          </a:xfrm>
          <a:prstGeom prst="rect">
            <a:avLst/>
          </a:prstGeom>
        </p:spPr>
      </p:pic>
      <p:sp>
        <p:nvSpPr>
          <p:cNvPr id="11" name="Rectangle 10"/>
          <p:cNvSpPr/>
          <p:nvPr/>
        </p:nvSpPr>
        <p:spPr>
          <a:xfrm>
            <a:off x="2712883" y="5978854"/>
            <a:ext cx="7284720" cy="369332"/>
          </a:xfrm>
          <a:prstGeom prst="rect">
            <a:avLst/>
          </a:prstGeom>
        </p:spPr>
        <p:txBody>
          <a:bodyPr wrap="square">
            <a:spAutoFit/>
          </a:bodyPr>
          <a:lstStyle/>
          <a:p>
            <a:r>
              <a:rPr lang="en-US" altLang="en-US" dirty="0">
                <a:cs typeface="Arial" panose="020B0604020202020204" pitchFamily="34" charset="0"/>
              </a:rPr>
              <a:t> Cevn@Vibertsolutions.com  www.vibertsolutions.com  07909 992786</a:t>
            </a:r>
            <a:endParaRPr lang="en-GB" dirty="0"/>
          </a:p>
        </p:txBody>
      </p:sp>
      <p:pic>
        <p:nvPicPr>
          <p:cNvPr id="2" name="Picture 1">
            <a:extLst>
              <a:ext uri="{FF2B5EF4-FFF2-40B4-BE49-F238E27FC236}">
                <a16:creationId xmlns:a16="http://schemas.microsoft.com/office/drawing/2014/main" id="{5A47E896-F1A1-4C75-A6A7-60FD4CA8F745}"/>
              </a:ext>
            </a:extLst>
          </p:cNvPr>
          <p:cNvPicPr>
            <a:picLocks noChangeAspect="1"/>
          </p:cNvPicPr>
          <p:nvPr/>
        </p:nvPicPr>
        <p:blipFill>
          <a:blip r:embed="rId3"/>
          <a:stretch>
            <a:fillRect/>
          </a:stretch>
        </p:blipFill>
        <p:spPr>
          <a:xfrm>
            <a:off x="3722913" y="338293"/>
            <a:ext cx="4548250" cy="2627878"/>
          </a:xfrm>
          <a:prstGeom prst="rect">
            <a:avLst/>
          </a:prstGeom>
        </p:spPr>
      </p:pic>
    </p:spTree>
    <p:extLst>
      <p:ext uri="{BB962C8B-B14F-4D97-AF65-F5344CB8AC3E}">
        <p14:creationId xmlns:p14="http://schemas.microsoft.com/office/powerpoint/2010/main" val="64733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350" y="719139"/>
            <a:ext cx="10966449" cy="430887"/>
          </a:xfrm>
        </p:spPr>
        <p:txBody>
          <a:bodyPr>
            <a:normAutofit fontScale="90000"/>
          </a:bodyPr>
          <a:lstStyle/>
          <a:p>
            <a:r>
              <a:rPr lang="en-US" sz="2800" dirty="0">
                <a:solidFill>
                  <a:schemeClr val="tx1"/>
                </a:solidFill>
                <a:latin typeface="Calibri" panose="020F0502020204030204" pitchFamily="34" charset="0"/>
                <a:cs typeface="Calibri" panose="020F0502020204030204" pitchFamily="34" charset="0"/>
              </a:rPr>
              <a:t>Capabilities in Quality, Risk &amp; Compliance  </a:t>
            </a:r>
          </a:p>
        </p:txBody>
      </p:sp>
      <p:sp>
        <p:nvSpPr>
          <p:cNvPr id="7" name="Rectangle 6"/>
          <p:cNvSpPr/>
          <p:nvPr/>
        </p:nvSpPr>
        <p:spPr>
          <a:xfrm>
            <a:off x="641351" y="1284255"/>
            <a:ext cx="11311164" cy="4446450"/>
          </a:xfrm>
          <a:prstGeom prst="rect">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t"/>
          <a:lstStyle/>
          <a:p>
            <a:r>
              <a:rPr lang="en-GB" b="1" dirty="0">
                <a:latin typeface="Calibri" panose="020F0502020204030204" pitchFamily="34" charset="0"/>
                <a:cs typeface="Calibri" panose="020F0502020204030204" pitchFamily="34" charset="0"/>
              </a:rPr>
              <a:t>Capabilities &amp; Experience:</a:t>
            </a:r>
          </a:p>
          <a:p>
            <a:r>
              <a:rPr lang="en-GB" dirty="0">
                <a:solidFill>
                  <a:schemeClr val="dk1"/>
                </a:solidFill>
              </a:rPr>
              <a:t>Our extensive turn-key or ad-hoc QRC leadership, assurance and implementation capabilities in regulated Automation Consultancy include </a:t>
            </a:r>
            <a:r>
              <a:rPr lang="en-GB" dirty="0" err="1">
                <a:solidFill>
                  <a:schemeClr val="dk1"/>
                </a:solidFill>
              </a:rPr>
              <a:t>GAxP</a:t>
            </a:r>
            <a:r>
              <a:rPr lang="en-GB" dirty="0">
                <a:solidFill>
                  <a:schemeClr val="dk1"/>
                </a:solidFill>
              </a:rPr>
              <a:t> compliance designs, QMS and technology in </a:t>
            </a:r>
            <a:r>
              <a:rPr lang="en-GB" dirty="0" err="1">
                <a:solidFill>
                  <a:schemeClr val="dk1"/>
                </a:solidFill>
              </a:rPr>
              <a:t>GAxP</a:t>
            </a:r>
            <a:r>
              <a:rPr lang="en-GB" dirty="0">
                <a:solidFill>
                  <a:schemeClr val="dk1"/>
                </a:solidFill>
              </a:rPr>
              <a:t> facilities.</a:t>
            </a:r>
          </a:p>
          <a:p>
            <a:r>
              <a:rPr lang="en-GB" dirty="0">
                <a:solidFill>
                  <a:schemeClr val="dk1"/>
                </a:solidFill>
              </a:rPr>
              <a:t> </a:t>
            </a:r>
          </a:p>
          <a:p>
            <a:r>
              <a:rPr lang="en-GB" dirty="0">
                <a:solidFill>
                  <a:schemeClr val="dk1"/>
                </a:solidFill>
              </a:rPr>
              <a:t>Our capabilities include roles as Cyber Technical Leads including Global Standards Compliance and Audits, Risk Analysis and Management and Governance Document provision and will be integrated with each site and customer teams on each phase of work..</a:t>
            </a:r>
          </a:p>
          <a:p>
            <a:r>
              <a:rPr lang="en-GB" dirty="0">
                <a:solidFill>
                  <a:schemeClr val="dk1"/>
                </a:solidFill>
              </a:rPr>
              <a:t>Our provision can include developing global frameworks, compliance matrices, audits, gap analysis, development of global Policies and Procedures and Operating Instructions, Risk Assessments and Mitigation/Remediation plans.</a:t>
            </a:r>
          </a:p>
          <a:p>
            <a:r>
              <a:rPr lang="en-GB" dirty="0">
                <a:solidFill>
                  <a:schemeClr val="dk1"/>
                </a:solidFill>
              </a:rPr>
              <a:t>Our QRC capabilities include full Risk Monitoring and Risk Assessments of OT and IT systems, Training and staff development for a security culture, creation of security innovation teams and vendor capability/compliance assessments. </a:t>
            </a:r>
          </a:p>
          <a:p>
            <a:r>
              <a:rPr lang="en-GB" dirty="0">
                <a:solidFill>
                  <a:schemeClr val="dk1"/>
                </a:solidFill>
              </a:rPr>
              <a:t>Our wide ranging QRC capabilities are developed after decades of work on Pharmaceutical,  Nuclear, Oil &amp; Gas, Manufacturing, UK and Foreign Government, Energy, Utilities, Transport, Water, CNI, Medical Devices, Telecoms and Financial  facilities.</a:t>
            </a:r>
            <a:endParaRPr lang="en-GB" dirty="0">
              <a:solidFill>
                <a:srgbClr val="000000"/>
              </a:solidFill>
            </a:endParaRPr>
          </a:p>
          <a:p>
            <a:endParaRPr lang="en-GB" sz="1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15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26198" y="852142"/>
          <a:ext cx="9110784" cy="243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791368" y="3788471"/>
          <a:ext cx="10066956" cy="23700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1FE97220-E200-4DC2-B736-D89B2B9657BE}"/>
              </a:ext>
            </a:extLst>
          </p:cNvPr>
          <p:cNvSpPr txBox="1"/>
          <p:nvPr/>
        </p:nvSpPr>
        <p:spPr>
          <a:xfrm>
            <a:off x="787638" y="330154"/>
            <a:ext cx="8868632"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Industrial Cyber Security Enhancements - The Perfect Plan… (1)</a:t>
            </a:r>
          </a:p>
        </p:txBody>
      </p:sp>
    </p:spTree>
    <p:extLst>
      <p:ext uri="{BB962C8B-B14F-4D97-AF65-F5344CB8AC3E}">
        <p14:creationId xmlns:p14="http://schemas.microsoft.com/office/powerpoint/2010/main" val="3656430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E97220-E200-4DC2-B736-D89B2B9657BE}"/>
              </a:ext>
            </a:extLst>
          </p:cNvPr>
          <p:cNvSpPr txBox="1"/>
          <p:nvPr/>
        </p:nvSpPr>
        <p:spPr>
          <a:xfrm>
            <a:off x="1011003" y="256789"/>
            <a:ext cx="8868632"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Industrial Cyber Security Enhancements - The Perfect Plan? (2)</a:t>
            </a:r>
          </a:p>
        </p:txBody>
      </p:sp>
      <p:graphicFrame>
        <p:nvGraphicFramePr>
          <p:cNvPr id="7" name="Diagram 6"/>
          <p:cNvGraphicFramePr/>
          <p:nvPr>
            <p:extLst/>
          </p:nvPr>
        </p:nvGraphicFramePr>
        <p:xfrm>
          <a:off x="1396733" y="1343031"/>
          <a:ext cx="9110784" cy="243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351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9391EC-5CD8-47A6-AB93-3103C9A8F3E2}"/>
              </a:ext>
            </a:extLst>
          </p:cNvPr>
          <p:cNvSpPr>
            <a:spLocks noGrp="1"/>
          </p:cNvSpPr>
          <p:nvPr>
            <p:ph type="body" sz="quarter" idx="10"/>
          </p:nvPr>
        </p:nvSpPr>
        <p:spPr>
          <a:xfrm>
            <a:off x="559320" y="1004542"/>
            <a:ext cx="11170225" cy="4706801"/>
          </a:xfrm>
        </p:spPr>
        <p:txBody>
          <a:bodyPr/>
          <a:lstStyle/>
          <a:p>
            <a:pPr marL="0" indent="0">
              <a:buNone/>
            </a:pPr>
            <a:r>
              <a:rPr lang="en-GB" dirty="0"/>
              <a:t>Phase1:  Initial Engagement Assistance Study: </a:t>
            </a:r>
          </a:p>
          <a:p>
            <a:r>
              <a:rPr lang="en-GB" dirty="0"/>
              <a:t>Team work with Client to understand initial business goals or to help define them.</a:t>
            </a:r>
          </a:p>
          <a:p>
            <a:r>
              <a:rPr lang="en-GB" dirty="0"/>
              <a:t>Team work to engage Customer’s wider team and to create a core A-Team going forward.</a:t>
            </a:r>
          </a:p>
          <a:p>
            <a:r>
              <a:rPr lang="en-GB" dirty="0"/>
              <a:t>Team and CISO define and agree the scope of engagement and success criteria and rough plan of projects and program to achieve success.</a:t>
            </a:r>
          </a:p>
          <a:p>
            <a:r>
              <a:rPr lang="en-GB" dirty="0"/>
              <a:t>A number of small Working Groups engage each of the chosen sites and understand the core architectures, vendors, systems and status of governance.</a:t>
            </a:r>
          </a:p>
          <a:p>
            <a:r>
              <a:rPr lang="en-GB" dirty="0"/>
              <a:t>Define the projects and programmes to sufficient detail for any fixed price work.</a:t>
            </a:r>
          </a:p>
          <a:p>
            <a:r>
              <a:rPr lang="en-GB" dirty="0"/>
              <a:t>Define the scope, governance and commercial/financial boundaries for the ongoing 6month/12month/</a:t>
            </a:r>
            <a:r>
              <a:rPr lang="en-GB" dirty="0" err="1"/>
              <a:t>Xmonth</a:t>
            </a:r>
            <a:r>
              <a:rPr lang="en-GB" dirty="0"/>
              <a:t> programs and budgets agreed for the ongoing assistance work.</a:t>
            </a:r>
          </a:p>
          <a:p>
            <a:r>
              <a:rPr lang="en-GB" dirty="0"/>
              <a:t>Customer agrees any quotes and T&amp;M budgets and places any orders needed.</a:t>
            </a:r>
          </a:p>
          <a:p>
            <a:pPr marL="0" indent="0">
              <a:buNone/>
            </a:pPr>
            <a:endParaRPr lang="en-GB" dirty="0"/>
          </a:p>
          <a:p>
            <a:pPr marL="0" indent="0">
              <a:buNone/>
            </a:pPr>
            <a:r>
              <a:rPr lang="en-GB" dirty="0"/>
              <a:t>Phase 2:</a:t>
            </a:r>
          </a:p>
          <a:p>
            <a:r>
              <a:rPr lang="en-GB" dirty="0"/>
              <a:t>Team engaged for governance of the programme, also the evangelist, trumpet, enabler and steering group.</a:t>
            </a:r>
          </a:p>
          <a:p>
            <a:r>
              <a:rPr lang="en-GB" dirty="0"/>
              <a:t>The coalesced group assists with or actions managing Vendors, Site’s activities, Corporate IT liaison, and carrying out all framework, assessment, audit, and design work. The Team can also carry out Training, Support, Compliance with other standards such as GDPR/NIS-Directive/ISO2700x, etc. </a:t>
            </a:r>
          </a:p>
        </p:txBody>
      </p:sp>
      <p:sp>
        <p:nvSpPr>
          <p:cNvPr id="4" name="TextBox 3">
            <a:extLst>
              <a:ext uri="{FF2B5EF4-FFF2-40B4-BE49-F238E27FC236}">
                <a16:creationId xmlns:a16="http://schemas.microsoft.com/office/drawing/2014/main" id="{1FE97220-E200-4DC2-B736-D89B2B9657BE}"/>
              </a:ext>
            </a:extLst>
          </p:cNvPr>
          <p:cNvSpPr txBox="1"/>
          <p:nvPr/>
        </p:nvSpPr>
        <p:spPr>
          <a:xfrm>
            <a:off x="773678" y="242828"/>
            <a:ext cx="8640287"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Industrial Cyber Security Engagement Strategy (example)</a:t>
            </a:r>
          </a:p>
        </p:txBody>
      </p:sp>
    </p:spTree>
    <p:extLst>
      <p:ext uri="{BB962C8B-B14F-4D97-AF65-F5344CB8AC3E}">
        <p14:creationId xmlns:p14="http://schemas.microsoft.com/office/powerpoint/2010/main" val="303955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9391EC-5CD8-47A6-AB93-3103C9A8F3E2}"/>
              </a:ext>
            </a:extLst>
          </p:cNvPr>
          <p:cNvSpPr>
            <a:spLocks noGrp="1"/>
          </p:cNvSpPr>
          <p:nvPr>
            <p:ph type="body" sz="quarter" idx="10"/>
          </p:nvPr>
        </p:nvSpPr>
        <p:spPr>
          <a:xfrm>
            <a:off x="559320" y="1004542"/>
            <a:ext cx="10966451" cy="4708981"/>
          </a:xfrm>
        </p:spPr>
        <p:txBody>
          <a:bodyPr/>
          <a:lstStyle/>
          <a:p>
            <a:r>
              <a:rPr lang="en-GB" dirty="0"/>
              <a:t>Increases performance – better visibility, faster responses, improves asset/operations management.</a:t>
            </a:r>
          </a:p>
          <a:p>
            <a:r>
              <a:rPr lang="en-GB" dirty="0"/>
              <a:t>Achieve Compliance with International Standards = de-risks business operations.</a:t>
            </a:r>
          </a:p>
          <a:p>
            <a:r>
              <a:rPr lang="en-GB" dirty="0"/>
              <a:t>Create standardisations – improves site migrations/coalescences/integration/comprehension.</a:t>
            </a:r>
          </a:p>
          <a:p>
            <a:r>
              <a:rPr lang="en-GB" dirty="0"/>
              <a:t>Asset Management – improves documentation of assets, asset monitoring, asset efficiencies.</a:t>
            </a:r>
          </a:p>
          <a:p>
            <a:r>
              <a:rPr lang="en-GB" dirty="0"/>
              <a:t>System Monitoring – Improves system availability, reduces impacts, system and licence documentation.</a:t>
            </a:r>
          </a:p>
          <a:p>
            <a:r>
              <a:rPr lang="en-GB" dirty="0"/>
              <a:t>Governance – improves visibility of compliance, increases transparency and accountability.</a:t>
            </a:r>
          </a:p>
          <a:p>
            <a:r>
              <a:rPr lang="en-GB" dirty="0"/>
              <a:t>Information – Better information informs better decision making.</a:t>
            </a:r>
          </a:p>
          <a:p>
            <a:r>
              <a:rPr lang="en-GB" dirty="0"/>
              <a:t>Access Management – improves accountability and overall asset management and security defences.</a:t>
            </a:r>
          </a:p>
          <a:p>
            <a:r>
              <a:rPr lang="en-GB" dirty="0"/>
              <a:t>Intrusion Monitoring – Increases visibility of intrusions, alarm and event conditions and reduces risks.</a:t>
            </a:r>
          </a:p>
          <a:p>
            <a:r>
              <a:rPr lang="en-GB" dirty="0"/>
              <a:t>Securing the future – assists with Business Continuity, future expansions and adaptions.</a:t>
            </a:r>
          </a:p>
          <a:p>
            <a:r>
              <a:rPr lang="en-GB" dirty="0"/>
              <a:t>Improves morale – better security is better business and safer business.</a:t>
            </a:r>
          </a:p>
          <a:p>
            <a:r>
              <a:rPr lang="en-GB" dirty="0"/>
              <a:t>Health and Safety - Improving Security improves the integrity of safety systems, building management systems and physical security systems and more…</a:t>
            </a:r>
          </a:p>
          <a:p>
            <a:r>
              <a:rPr lang="en-GB" dirty="0"/>
              <a:t>Vulnerability awareness – monitoring can provide extensive vulnerability awareness for the board.</a:t>
            </a:r>
          </a:p>
          <a:p>
            <a:r>
              <a:rPr lang="en-GB" dirty="0"/>
              <a:t>Global standards recognise Cyber Security as being a cornerstone in corporate governance: ISO2700x, NIST CSF, BS31111, etc.</a:t>
            </a:r>
          </a:p>
          <a:p>
            <a:endParaRPr lang="en-GB" dirty="0"/>
          </a:p>
        </p:txBody>
      </p:sp>
      <p:sp>
        <p:nvSpPr>
          <p:cNvPr id="4" name="TextBox 3">
            <a:extLst>
              <a:ext uri="{FF2B5EF4-FFF2-40B4-BE49-F238E27FC236}">
                <a16:creationId xmlns:a16="http://schemas.microsoft.com/office/drawing/2014/main" id="{80440193-B565-4F9F-B7B3-62AC50A1B150}"/>
              </a:ext>
            </a:extLst>
          </p:cNvPr>
          <p:cNvSpPr txBox="1"/>
          <p:nvPr/>
        </p:nvSpPr>
        <p:spPr>
          <a:xfrm>
            <a:off x="951993" y="230558"/>
            <a:ext cx="6820415"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Business Benefits of Industrial Cyber Security</a:t>
            </a:r>
          </a:p>
        </p:txBody>
      </p:sp>
      <p:pic>
        <p:nvPicPr>
          <p:cNvPr id="2" name="Picture 1">
            <a:extLst>
              <a:ext uri="{FF2B5EF4-FFF2-40B4-BE49-F238E27FC236}">
                <a16:creationId xmlns:a16="http://schemas.microsoft.com/office/drawing/2014/main" id="{21D67559-F367-42DF-98B5-888F471778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69477" y="5523375"/>
            <a:ext cx="899231" cy="841156"/>
          </a:xfrm>
          <a:prstGeom prst="rect">
            <a:avLst/>
          </a:prstGeom>
        </p:spPr>
      </p:pic>
      <p:pic>
        <p:nvPicPr>
          <p:cNvPr id="5" name="Picture 4">
            <a:extLst>
              <a:ext uri="{FF2B5EF4-FFF2-40B4-BE49-F238E27FC236}">
                <a16:creationId xmlns:a16="http://schemas.microsoft.com/office/drawing/2014/main" id="{6D6F166A-E2F7-4A4B-8A2C-0DC330583AC7}"/>
              </a:ext>
            </a:extLst>
          </p:cNvPr>
          <p:cNvPicPr>
            <a:picLocks noChangeAspect="1"/>
          </p:cNvPicPr>
          <p:nvPr/>
        </p:nvPicPr>
        <p:blipFill>
          <a:blip r:embed="rId3"/>
          <a:stretch>
            <a:fillRect/>
          </a:stretch>
        </p:blipFill>
        <p:spPr>
          <a:xfrm>
            <a:off x="7219958" y="5619384"/>
            <a:ext cx="1104900" cy="695325"/>
          </a:xfrm>
          <a:prstGeom prst="rect">
            <a:avLst/>
          </a:prstGeom>
        </p:spPr>
      </p:pic>
      <p:grpSp>
        <p:nvGrpSpPr>
          <p:cNvPr id="8" name="Group 7">
            <a:extLst>
              <a:ext uri="{FF2B5EF4-FFF2-40B4-BE49-F238E27FC236}">
                <a16:creationId xmlns:a16="http://schemas.microsoft.com/office/drawing/2014/main" id="{F0838FEB-ABA8-4156-9A21-44937E65D7D2}"/>
              </a:ext>
            </a:extLst>
          </p:cNvPr>
          <p:cNvGrpSpPr/>
          <p:nvPr/>
        </p:nvGrpSpPr>
        <p:grpSpPr>
          <a:xfrm>
            <a:off x="5033152" y="5619384"/>
            <a:ext cx="1874158" cy="695325"/>
            <a:chOff x="5151320" y="5619384"/>
            <a:chExt cx="1874158" cy="745147"/>
          </a:xfrm>
        </p:grpSpPr>
        <p:pic>
          <p:nvPicPr>
            <p:cNvPr id="6" name="Picture 5">
              <a:extLst>
                <a:ext uri="{FF2B5EF4-FFF2-40B4-BE49-F238E27FC236}">
                  <a16:creationId xmlns:a16="http://schemas.microsoft.com/office/drawing/2014/main" id="{55BBFFCD-2DA2-40F1-87D2-F9EEEA7477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51320" y="5619384"/>
              <a:ext cx="745147" cy="745147"/>
            </a:xfrm>
            <a:prstGeom prst="rect">
              <a:avLst/>
            </a:prstGeom>
          </p:spPr>
        </p:pic>
        <p:pic>
          <p:nvPicPr>
            <p:cNvPr id="7" name="Picture 6">
              <a:extLst>
                <a:ext uri="{FF2B5EF4-FFF2-40B4-BE49-F238E27FC236}">
                  <a16:creationId xmlns:a16="http://schemas.microsoft.com/office/drawing/2014/main" id="{DA629177-A03C-424B-9A8E-81EDC4C463C9}"/>
                </a:ext>
              </a:extLst>
            </p:cNvPr>
            <p:cNvPicPr>
              <a:picLocks noChangeAspect="1"/>
            </p:cNvPicPr>
            <p:nvPr/>
          </p:nvPicPr>
          <p:blipFill>
            <a:blip r:embed="rId5"/>
            <a:stretch>
              <a:fillRect/>
            </a:stretch>
          </p:blipFill>
          <p:spPr>
            <a:xfrm>
              <a:off x="5896467" y="5619384"/>
              <a:ext cx="1129011" cy="745147"/>
            </a:xfrm>
            <a:prstGeom prst="rect">
              <a:avLst/>
            </a:prstGeom>
          </p:spPr>
        </p:pic>
      </p:grpSp>
      <p:pic>
        <p:nvPicPr>
          <p:cNvPr id="9" name="Picture 8">
            <a:extLst>
              <a:ext uri="{FF2B5EF4-FFF2-40B4-BE49-F238E27FC236}">
                <a16:creationId xmlns:a16="http://schemas.microsoft.com/office/drawing/2014/main" id="{7A9F0DD6-E1CD-4D8D-B5D9-705C1EA187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31681" y="5619384"/>
            <a:ext cx="745147" cy="703212"/>
          </a:xfrm>
          <a:prstGeom prst="rect">
            <a:avLst/>
          </a:prstGeom>
        </p:spPr>
      </p:pic>
      <p:pic>
        <p:nvPicPr>
          <p:cNvPr id="10" name="Picture 9">
            <a:extLst>
              <a:ext uri="{FF2B5EF4-FFF2-40B4-BE49-F238E27FC236}">
                <a16:creationId xmlns:a16="http://schemas.microsoft.com/office/drawing/2014/main" id="{52BD0640-2709-4481-997E-1091F40DED3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23708" y="5619384"/>
            <a:ext cx="695325" cy="695325"/>
          </a:xfrm>
          <a:prstGeom prst="rect">
            <a:avLst/>
          </a:prstGeom>
        </p:spPr>
      </p:pic>
      <p:pic>
        <p:nvPicPr>
          <p:cNvPr id="11" name="Picture 10">
            <a:extLst>
              <a:ext uri="{FF2B5EF4-FFF2-40B4-BE49-F238E27FC236}">
                <a16:creationId xmlns:a16="http://schemas.microsoft.com/office/drawing/2014/main" id="{D0FFBFEE-437E-4826-B000-483084E9534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620107" y="5594849"/>
            <a:ext cx="707992" cy="707992"/>
          </a:xfrm>
          <a:prstGeom prst="rect">
            <a:avLst/>
          </a:prstGeom>
        </p:spPr>
      </p:pic>
      <p:pic>
        <p:nvPicPr>
          <p:cNvPr id="12" name="Picture 11">
            <a:extLst>
              <a:ext uri="{FF2B5EF4-FFF2-40B4-BE49-F238E27FC236}">
                <a16:creationId xmlns:a16="http://schemas.microsoft.com/office/drawing/2014/main" id="{93F7362D-949B-48FA-B5C3-DB18187065A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24590" y="5627271"/>
            <a:ext cx="1044887" cy="695325"/>
          </a:xfrm>
          <a:prstGeom prst="rect">
            <a:avLst/>
          </a:prstGeom>
        </p:spPr>
      </p:pic>
    </p:spTree>
    <p:extLst>
      <p:ext uri="{BB962C8B-B14F-4D97-AF65-F5344CB8AC3E}">
        <p14:creationId xmlns:p14="http://schemas.microsoft.com/office/powerpoint/2010/main" val="975011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E97220-E200-4DC2-B736-D89B2B9657BE}"/>
              </a:ext>
            </a:extLst>
          </p:cNvPr>
          <p:cNvSpPr txBox="1"/>
          <p:nvPr/>
        </p:nvSpPr>
        <p:spPr>
          <a:xfrm>
            <a:off x="1825035" y="263769"/>
            <a:ext cx="8868632"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Industrial Cyber Security Experience – Vibert Solutions</a:t>
            </a:r>
          </a:p>
        </p:txBody>
      </p:sp>
      <p:graphicFrame>
        <p:nvGraphicFramePr>
          <p:cNvPr id="5" name="Diagram 4"/>
          <p:cNvGraphicFramePr/>
          <p:nvPr/>
        </p:nvGraphicFramePr>
        <p:xfrm>
          <a:off x="1338318" y="858338"/>
          <a:ext cx="9550400" cy="5597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348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8"/>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4" y="1149353"/>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1"/>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2" y="2770191"/>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2"/>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Lifetime Enhancement – Nuclear Generation</a:t>
            </a:r>
          </a:p>
        </p:txBody>
      </p:sp>
      <p:sp>
        <p:nvSpPr>
          <p:cNvPr id="3" name="TextBox 2"/>
          <p:cNvSpPr txBox="1"/>
          <p:nvPr/>
        </p:nvSpPr>
        <p:spPr>
          <a:xfrm>
            <a:off x="2005012" y="1787525"/>
            <a:ext cx="4090988" cy="400110"/>
          </a:xfrm>
          <a:prstGeom prst="rect">
            <a:avLst/>
          </a:prstGeom>
          <a:noFill/>
          <a:ln w="9525">
            <a:noFill/>
            <a:miter lim="800000"/>
            <a:headEnd/>
            <a:tailEnd/>
          </a:ln>
        </p:spPr>
        <p:txBody>
          <a:bodyPr lIns="0" tIns="0" rIns="0" bIns="0">
            <a:spAutoFit/>
          </a:bodyPr>
          <a:lstStyle/>
          <a:p>
            <a:pPr marL="0" marR="0" lvl="0" indent="0" algn="l" defTabSz="948936"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EDF Energy (UK Nuclear Fleet)</a:t>
            </a: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2" y="1604892"/>
            <a:ext cx="3940969" cy="1292662"/>
          </a:xfrm>
          <a:prstGeom prst="rect">
            <a:avLst/>
          </a:prstGeom>
          <a:noFill/>
          <a:ln w="9525">
            <a:noFill/>
            <a:miter lim="800000"/>
            <a:headEnd/>
            <a:tailEnd/>
          </a:ln>
        </p:spPr>
        <p:txBody>
          <a:bodyPr lIns="0" tIns="0" rIns="0" bIns="0">
            <a:spAutoFit/>
          </a:bodyPr>
          <a:lstStyle/>
          <a:p>
            <a:pPr marL="0" marR="0" lvl="0" indent="0" algn="l" defTabSz="948936"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Client </a:t>
            </a:r>
            <a:r>
              <a:rPr kumimoji="0" lang="en-US" sz="1400" b="0" i="0" u="none" strike="noStrike" kern="1200" cap="none" spc="0" normalizeH="0" baseline="0" noProof="0" dirty="0" err="1">
                <a:ln>
                  <a:noFill/>
                </a:ln>
                <a:solidFill>
                  <a:prstClr val="black"/>
                </a:solidFill>
                <a:effectLst/>
                <a:uLnTx/>
                <a:uFillTx/>
                <a:latin typeface="Arial"/>
                <a:ea typeface="+mn-ea"/>
                <a:cs typeface="+mn-cs"/>
              </a:rPr>
              <a:t>realised</a:t>
            </a:r>
            <a:r>
              <a:rPr kumimoji="0" lang="en-US" sz="1400" b="0" i="0" u="none" strike="noStrike" kern="1200" cap="none" spc="0" normalizeH="0" baseline="0" noProof="0" dirty="0">
                <a:ln>
                  <a:noFill/>
                </a:ln>
                <a:solidFill>
                  <a:prstClr val="black"/>
                </a:solidFill>
                <a:effectLst/>
                <a:uLnTx/>
                <a:uFillTx/>
                <a:latin typeface="Arial"/>
                <a:ea typeface="+mn-ea"/>
                <a:cs typeface="+mn-cs"/>
              </a:rPr>
              <a:t> the need to improve lifetime capability on all their Nuclear generation plants. Client required our assistance to provide Technical Leadership for project including governance, liaisons and experience.</a:t>
            </a: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
              <a:ea typeface="+mn-ea"/>
              <a:cs typeface="+mn-cs"/>
            </a:endParaRPr>
          </a:p>
        </p:txBody>
      </p:sp>
      <p:sp>
        <p:nvSpPr>
          <p:cNvPr id="9" name="TextBox 8"/>
          <p:cNvSpPr txBox="1"/>
          <p:nvPr/>
        </p:nvSpPr>
        <p:spPr>
          <a:xfrm>
            <a:off x="1851546" y="3180335"/>
            <a:ext cx="4244454" cy="3016210"/>
          </a:xfrm>
          <a:prstGeom prst="rect">
            <a:avLst/>
          </a:prstGeom>
          <a:noFill/>
          <a:ln w="9525">
            <a:noFill/>
            <a:miter lim="800000"/>
            <a:headEnd/>
            <a:tailEnd/>
          </a:ln>
        </p:spPr>
        <p:txBody>
          <a:bodyPr wrap="square" lIns="0" tIns="0" rIns="0" bIns="0">
            <a:spAutoFit/>
          </a:bodyPr>
          <a:lstStyle/>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Industrial Project/Technical Lead.</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Review and updates to lifetime enhancement Framework</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Review and updates to the technical architectures.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updates to an Overall Design lifetime enhancement and documentation.</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Updates to </a:t>
            </a:r>
            <a:r>
              <a:rPr lang="en-US" sz="1400" dirty="0">
                <a:solidFill>
                  <a:prstClr val="black"/>
                </a:solidFill>
                <a:latin typeface="Arial"/>
                <a:cs typeface="+mn-cs"/>
              </a:rPr>
              <a:t>timelines and</a:t>
            </a:r>
            <a:r>
              <a:rPr kumimoji="0" lang="en-US" sz="1400" b="0" i="0" u="none" strike="noStrike" kern="1200" cap="none" spc="0" normalizeH="0" baseline="0" noProof="0" dirty="0">
                <a:ln>
                  <a:noFill/>
                </a:ln>
                <a:solidFill>
                  <a:prstClr val="black"/>
                </a:solidFill>
                <a:effectLst/>
                <a:uLnTx/>
                <a:uFillTx/>
                <a:latin typeface="Arial"/>
                <a:ea typeface="+mn-ea"/>
                <a:cs typeface="+mn-cs"/>
              </a:rPr>
              <a:t> Schedules.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Global Vendor Liaisons as Customer Champion.</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Process Technical Team Global Liaisons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IT and Project Teams Global Liaisons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2"/>
            <a:ext cx="3867150" cy="1723549"/>
          </a:xfrm>
          <a:prstGeom prst="rect">
            <a:avLst/>
          </a:prstGeom>
          <a:noFill/>
          <a:ln w="9525">
            <a:noFill/>
            <a:miter lim="800000"/>
            <a:headEnd/>
            <a:tailEnd/>
          </a:ln>
        </p:spPr>
        <p:txBody>
          <a:bodyPr lIns="0" tIns="0" rIns="0" bIns="0">
            <a:spAutoFit/>
          </a:bodyPr>
          <a:lstStyle/>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Integration and co-operation across Vendors, Global sites and Departments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Integration of technologies and standardization for functional fit.</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Standardized vendor compliance management across the organization</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Demonstrate compliance to global industrial </a:t>
            </a:r>
            <a:r>
              <a:rPr lang="en-US" sz="1400" dirty="0">
                <a:solidFill>
                  <a:prstClr val="black"/>
                </a:solidFill>
                <a:latin typeface="Arial"/>
                <a:cs typeface="+mn-cs"/>
              </a:rPr>
              <a:t>lifetime enhancement</a:t>
            </a:r>
            <a:r>
              <a:rPr kumimoji="0" lang="en-US" sz="1400" b="0" i="0" u="none" strike="noStrike" kern="1200" cap="none" spc="0" normalizeH="0" baseline="0" noProof="0" dirty="0">
                <a:ln>
                  <a:noFill/>
                </a:ln>
                <a:solidFill>
                  <a:prstClr val="black"/>
                </a:solidFill>
                <a:effectLst/>
                <a:uLnTx/>
                <a:uFillTx/>
                <a:latin typeface="Arial"/>
                <a:ea typeface="+mn-ea"/>
                <a:cs typeface="+mn-cs"/>
              </a:rPr>
              <a:t> Framework.</a:t>
            </a:r>
          </a:p>
        </p:txBody>
      </p:sp>
      <p:sp>
        <p:nvSpPr>
          <p:cNvPr id="2" name="TextBox 1">
            <a:extLst>
              <a:ext uri="{FF2B5EF4-FFF2-40B4-BE49-F238E27FC236}">
                <a16:creationId xmlns:a16="http://schemas.microsoft.com/office/drawing/2014/main" id="{01671243-4D0F-4BBD-8AE5-03FE02F0A2C4}"/>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0x</a:t>
            </a:r>
          </a:p>
        </p:txBody>
      </p:sp>
      <p:pic>
        <p:nvPicPr>
          <p:cNvPr id="4" name="Picture 3">
            <a:extLst>
              <a:ext uri="{FF2B5EF4-FFF2-40B4-BE49-F238E27FC236}">
                <a16:creationId xmlns:a16="http://schemas.microsoft.com/office/drawing/2014/main" id="{30FE0986-CB24-4990-AF76-721667A71C25}"/>
              </a:ext>
            </a:extLst>
          </p:cNvPr>
          <p:cNvPicPr>
            <a:picLocks noChangeAspect="1"/>
          </p:cNvPicPr>
          <p:nvPr/>
        </p:nvPicPr>
        <p:blipFill>
          <a:blip r:embed="rId2"/>
          <a:stretch>
            <a:fillRect/>
          </a:stretch>
        </p:blipFill>
        <p:spPr>
          <a:xfrm>
            <a:off x="436205" y="1018681"/>
            <a:ext cx="1292662" cy="1292662"/>
          </a:xfrm>
          <a:prstGeom prst="rect">
            <a:avLst/>
          </a:prstGeom>
        </p:spPr>
      </p:pic>
    </p:spTree>
    <p:extLst>
      <p:ext uri="{BB962C8B-B14F-4D97-AF65-F5344CB8AC3E}">
        <p14:creationId xmlns:p14="http://schemas.microsoft.com/office/powerpoint/2010/main" val="427810998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8"/>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4" y="1149353"/>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1"/>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2" y="2770191"/>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2"/>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Protecting the Process</a:t>
            </a:r>
          </a:p>
        </p:txBody>
      </p:sp>
      <p:sp>
        <p:nvSpPr>
          <p:cNvPr id="3" name="TextBox 2"/>
          <p:cNvSpPr txBox="1"/>
          <p:nvPr/>
        </p:nvSpPr>
        <p:spPr>
          <a:xfrm>
            <a:off x="2005012" y="1787525"/>
            <a:ext cx="4090988" cy="400110"/>
          </a:xfrm>
          <a:prstGeom prst="rect">
            <a:avLst/>
          </a:prstGeom>
          <a:noFill/>
          <a:ln w="9525">
            <a:noFill/>
            <a:miter lim="800000"/>
            <a:headEnd/>
            <a:tailEnd/>
          </a:ln>
        </p:spPr>
        <p:txBody>
          <a:bodyPr lIns="0" tIns="0" rIns="0" bIns="0">
            <a:spAutoFit/>
          </a:bodyPr>
          <a:lstStyle/>
          <a:p>
            <a:pPr marL="0" marR="0" lvl="0" indent="0" algn="l" defTabSz="948936"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One of the world‘s leading Oil Chemical Companies</a:t>
            </a: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2" y="1604892"/>
            <a:ext cx="3940969" cy="1292662"/>
          </a:xfrm>
          <a:prstGeom prst="rect">
            <a:avLst/>
          </a:prstGeom>
          <a:noFill/>
          <a:ln w="9525">
            <a:noFill/>
            <a:miter lim="800000"/>
            <a:headEnd/>
            <a:tailEnd/>
          </a:ln>
        </p:spPr>
        <p:txBody>
          <a:bodyPr lIns="0" tIns="0" rIns="0" bIns="0">
            <a:spAutoFit/>
          </a:bodyPr>
          <a:lstStyle/>
          <a:p>
            <a:pPr marL="0" marR="0" lvl="0" indent="0" algn="l" defTabSz="948936"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effectLst/>
                <a:uLnTx/>
                <a:uFillTx/>
                <a:latin typeface="Arial"/>
                <a:ea typeface="+mn-ea"/>
                <a:cs typeface="+mn-cs"/>
              </a:rPr>
              <a:t>Client </a:t>
            </a:r>
            <a:r>
              <a:rPr kumimoji="0" lang="en-US" sz="1400" b="0" i="0" u="none" strike="noStrike" kern="1200" cap="none" spc="0" normalizeH="0" baseline="0" noProof="0" dirty="0" err="1">
                <a:ln>
                  <a:noFill/>
                </a:ln>
                <a:effectLst/>
                <a:uLnTx/>
                <a:uFillTx/>
                <a:latin typeface="Arial"/>
                <a:ea typeface="+mn-ea"/>
                <a:cs typeface="+mn-cs"/>
              </a:rPr>
              <a:t>realised</a:t>
            </a:r>
            <a:r>
              <a:rPr kumimoji="0" lang="en-US" sz="1400" b="0" i="0" u="none" strike="noStrike" kern="1200" cap="none" spc="0" normalizeH="0" baseline="0" noProof="0" dirty="0">
                <a:ln>
                  <a:noFill/>
                </a:ln>
                <a:effectLst/>
                <a:uLnTx/>
                <a:uFillTx/>
                <a:latin typeface="Arial"/>
                <a:ea typeface="+mn-ea"/>
                <a:cs typeface="+mn-cs"/>
              </a:rPr>
              <a:t> the need to improve Cyber Security on all their manufacturing plants. Client required our assistance to provide Technical Leadership for Cyber Security project including design, governance, liaisons and experience.</a:t>
            </a: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effectLst/>
              <a:uLnTx/>
              <a:uFillTx/>
              <a:latin typeface="Arial "/>
              <a:ea typeface="+mn-ea"/>
              <a:cs typeface="+mn-cs"/>
            </a:endParaRPr>
          </a:p>
        </p:txBody>
      </p:sp>
      <p:sp>
        <p:nvSpPr>
          <p:cNvPr id="9" name="TextBox 8"/>
          <p:cNvSpPr txBox="1"/>
          <p:nvPr/>
        </p:nvSpPr>
        <p:spPr>
          <a:xfrm>
            <a:off x="1851546" y="3180335"/>
            <a:ext cx="4244454" cy="3662541"/>
          </a:xfrm>
          <a:prstGeom prst="rect">
            <a:avLst/>
          </a:prstGeom>
          <a:noFill/>
          <a:ln w="9525">
            <a:noFill/>
            <a:miter lim="800000"/>
            <a:headEnd/>
            <a:tailEnd/>
          </a:ln>
        </p:spPr>
        <p:txBody>
          <a:bodyPr wrap="square" lIns="0" tIns="0" rIns="0" bIns="0">
            <a:spAutoFit/>
          </a:bodyPr>
          <a:lstStyle/>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Industrial Cyber Technical Lead.</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Review and updates to a global Cyber Security Framework</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Review and updates to the Cyber Security technical architectures.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updates to an Overall global Cyber Security GSOC Design and documentation.</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Updates to Go-Live Schedules.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Global Vendor Liaisons as Customer Champion.</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Process Technical Team Global Liaisons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IT and Project Teams Global Liaisons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Project Lead stand-in provision</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Design methodologies and Framework to NIST 80-153, IEC 62443 and ISO2700x.</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2"/>
            <a:ext cx="3867150" cy="1723549"/>
          </a:xfrm>
          <a:prstGeom prst="rect">
            <a:avLst/>
          </a:prstGeom>
          <a:noFill/>
          <a:ln w="9525">
            <a:noFill/>
            <a:miter lim="800000"/>
            <a:headEnd/>
            <a:tailEnd/>
          </a:ln>
        </p:spPr>
        <p:txBody>
          <a:bodyPr lIns="0" tIns="0" rIns="0" bIns="0">
            <a:spAutoFit/>
          </a:bodyPr>
          <a:lstStyle/>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Integration and co-operation across Vendors, Global sites and Departments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Integration of technologies and standardization for functional fit.</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Standardized vendor compliance management across the organization</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Demonstrate compliance to global industrial cyber Framework.</a:t>
            </a:r>
          </a:p>
        </p:txBody>
      </p:sp>
      <p:sp>
        <p:nvSpPr>
          <p:cNvPr id="2" name="TextBox 1">
            <a:extLst>
              <a:ext uri="{FF2B5EF4-FFF2-40B4-BE49-F238E27FC236}">
                <a16:creationId xmlns:a16="http://schemas.microsoft.com/office/drawing/2014/main" id="{01671243-4D0F-4BBD-8AE5-03FE02F0A2C4}"/>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01</a:t>
            </a:r>
          </a:p>
        </p:txBody>
      </p:sp>
    </p:spTree>
    <p:extLst>
      <p:ext uri="{BB962C8B-B14F-4D97-AF65-F5344CB8AC3E}">
        <p14:creationId xmlns:p14="http://schemas.microsoft.com/office/powerpoint/2010/main" val="47394745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7"/>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3" y="1149352"/>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0"/>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1" y="2770190"/>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1"/>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Governance of Security</a:t>
            </a:r>
          </a:p>
        </p:txBody>
      </p:sp>
      <p:sp>
        <p:nvSpPr>
          <p:cNvPr id="3" name="TextBox 2"/>
          <p:cNvSpPr txBox="1"/>
          <p:nvPr/>
        </p:nvSpPr>
        <p:spPr>
          <a:xfrm>
            <a:off x="2005012" y="1787525"/>
            <a:ext cx="4090988" cy="400110"/>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One of the world‘s leading Oil Chemical Companies</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1" y="1604892"/>
            <a:ext cx="3940969" cy="1292662"/>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Client </a:t>
            </a:r>
            <a:r>
              <a:rPr kumimoji="0" lang="en-US" sz="1400" b="0" i="0" u="none" strike="noStrike" kern="1200" cap="none" spc="0" normalizeH="0" baseline="0" noProof="0" dirty="0" err="1">
                <a:ln>
                  <a:noFill/>
                </a:ln>
                <a:solidFill>
                  <a:prstClr val="black"/>
                </a:solidFill>
                <a:effectLst/>
                <a:uLnTx/>
                <a:uFillTx/>
                <a:latin typeface="Arial"/>
                <a:ea typeface="+mn-ea"/>
                <a:cs typeface="+mn-cs"/>
              </a:rPr>
              <a:t>realised</a:t>
            </a:r>
            <a:r>
              <a:rPr kumimoji="0" lang="en-US" sz="1400" b="0" i="0" u="none" strike="noStrike" kern="1200" cap="none" spc="0" normalizeH="0" baseline="0" noProof="0" dirty="0">
                <a:ln>
                  <a:noFill/>
                </a:ln>
                <a:solidFill>
                  <a:prstClr val="black"/>
                </a:solidFill>
                <a:effectLst/>
                <a:uLnTx/>
                <a:uFillTx/>
                <a:latin typeface="Arial"/>
                <a:ea typeface="+mn-ea"/>
                <a:cs typeface="+mn-cs"/>
              </a:rPr>
              <a:t> the need to improve Cyber Security on all their manufacturing plants. Client required our assistance to provide Technical Leadership for Cyber Security project including design, governance, liaisons and experience.</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
              <a:ea typeface="+mn-ea"/>
              <a:cs typeface="+mn-cs"/>
            </a:endParaRPr>
          </a:p>
        </p:txBody>
      </p:sp>
      <p:sp>
        <p:nvSpPr>
          <p:cNvPr id="9" name="TextBox 8"/>
          <p:cNvSpPr txBox="1"/>
          <p:nvPr/>
        </p:nvSpPr>
        <p:spPr>
          <a:xfrm>
            <a:off x="1851546" y="3180334"/>
            <a:ext cx="4244454" cy="2585323"/>
          </a:xfrm>
          <a:prstGeom prst="rect">
            <a:avLst/>
          </a:prstGeom>
          <a:noFill/>
          <a:ln w="9525">
            <a:noFill/>
            <a:miter lim="800000"/>
            <a:headEnd/>
            <a:tailEnd/>
          </a:ln>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Industrial Cyber Technical Lead.</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Assisting the client in developing policies and procedures  and Operating Instructions in line with the global framework</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updates to an Overall global Cyber Security GSOC Design and documentation.</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Process Technical Team Global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Governance compliance in accordance with NIST methodologies, IS2700x and IEC62443.</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1"/>
            <a:ext cx="3867150" cy="1508105"/>
          </a:xfrm>
          <a:prstGeom prst="rect">
            <a:avLst/>
          </a:prstGeom>
          <a:noFill/>
          <a:ln w="9525">
            <a:noFill/>
            <a:miter lim="800000"/>
            <a:headEnd/>
            <a:tailEnd/>
          </a:ln>
        </p:spPr>
        <p:txBody>
          <a:bodyPr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Standardized global policy and procedures compliance management across the organization</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Opportunities for site variations to fit within global policy and procedures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Demonstrate compliance to global industrial cyber Framework.</a:t>
            </a:r>
          </a:p>
        </p:txBody>
      </p:sp>
      <p:sp>
        <p:nvSpPr>
          <p:cNvPr id="12" name="TextBox 11">
            <a:extLst>
              <a:ext uri="{FF2B5EF4-FFF2-40B4-BE49-F238E27FC236}">
                <a16:creationId xmlns:a16="http://schemas.microsoft.com/office/drawing/2014/main" id="{347F6219-3E29-4B6E-BA36-3D5037A89CA4}"/>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02</a:t>
            </a:r>
          </a:p>
        </p:txBody>
      </p:sp>
    </p:spTree>
    <p:extLst>
      <p:ext uri="{BB962C8B-B14F-4D97-AF65-F5344CB8AC3E}">
        <p14:creationId xmlns:p14="http://schemas.microsoft.com/office/powerpoint/2010/main" val="211530026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8"/>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4" y="1149353"/>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1"/>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2" y="2770191"/>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2"/>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Critical National Infrastructure Protection Facility</a:t>
            </a:r>
          </a:p>
        </p:txBody>
      </p:sp>
      <p:sp>
        <p:nvSpPr>
          <p:cNvPr id="3" name="TextBox 2"/>
          <p:cNvSpPr txBox="1"/>
          <p:nvPr/>
        </p:nvSpPr>
        <p:spPr>
          <a:xfrm>
            <a:off x="2005012" y="1787526"/>
            <a:ext cx="4090988" cy="400110"/>
          </a:xfrm>
          <a:prstGeom prst="rect">
            <a:avLst/>
          </a:prstGeom>
          <a:noFill/>
          <a:ln w="9525">
            <a:noFill/>
            <a:miter lim="800000"/>
            <a:headEnd/>
            <a:tailEnd/>
          </a:ln>
        </p:spPr>
        <p:txBody>
          <a:bodyPr lIns="0" tIns="0" rIns="0" bIns="0">
            <a:spAutoFit/>
          </a:bodyPr>
          <a:lstStyle/>
          <a:p>
            <a:pPr marL="0" marR="0" lvl="0" indent="0" algn="l" defTabSz="948936"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One of the world‘s leading CNI Prime Integrators</a:t>
            </a: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2" y="1604892"/>
            <a:ext cx="3940969" cy="861774"/>
          </a:xfrm>
          <a:prstGeom prst="rect">
            <a:avLst/>
          </a:prstGeom>
          <a:noFill/>
          <a:ln w="9525">
            <a:noFill/>
            <a:miter lim="800000"/>
            <a:headEnd/>
            <a:tailEnd/>
          </a:ln>
        </p:spPr>
        <p:txBody>
          <a:bodyPr lIns="0" tIns="0" rIns="0" bIns="0">
            <a:spAutoFit/>
          </a:bodyPr>
          <a:lstStyle/>
          <a:p>
            <a:pPr marL="0" marR="0" lvl="0" indent="0" algn="l" defTabSz="948936"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Requirement was for a multi-faceted Demo, Training and Development Facility to assist the business to with their Critical National Infrastructure Protection programmes. </a:t>
            </a:r>
            <a:endParaRPr kumimoji="0" lang="en-US" sz="1400" b="0" i="0" u="none" strike="noStrike" kern="1200" cap="none" spc="0" normalizeH="0" baseline="0" noProof="0" dirty="0">
              <a:ln>
                <a:noFill/>
              </a:ln>
              <a:solidFill>
                <a:prstClr val="black"/>
              </a:solidFill>
              <a:effectLst/>
              <a:uLnTx/>
              <a:uFillTx/>
              <a:latin typeface="Arial "/>
              <a:ea typeface="+mn-ea"/>
              <a:cs typeface="+mn-cs"/>
            </a:endParaRPr>
          </a:p>
        </p:txBody>
      </p:sp>
      <p:sp>
        <p:nvSpPr>
          <p:cNvPr id="9" name="TextBox 8"/>
          <p:cNvSpPr txBox="1"/>
          <p:nvPr/>
        </p:nvSpPr>
        <p:spPr>
          <a:xfrm>
            <a:off x="1851546" y="3180335"/>
            <a:ext cx="4244454" cy="3662541"/>
          </a:xfrm>
          <a:prstGeom prst="rect">
            <a:avLst/>
          </a:prstGeom>
          <a:noFill/>
          <a:ln w="9525">
            <a:noFill/>
            <a:miter lim="800000"/>
            <a:headEnd/>
            <a:tailEnd/>
          </a:ln>
        </p:spPr>
        <p:txBody>
          <a:bodyPr wrap="square" lIns="0" tIns="0" rIns="0" bIns="0">
            <a:spAutoFit/>
          </a:bodyPr>
          <a:lstStyle/>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Industrial Cyber Subject Matter Expert</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Customer Engagement Manager.</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CNI Application Development Manager.</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Management of a CNI Protection Facility.</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Architected overall Facility.</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Vendor Liaisons and Customer Liaisons.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Innovation Design projects.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Physical Security and Cyber Security</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ICS, Automation, DCS, SCADA, Historians, etc.</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Command and Control Systems.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Cyber Security, Forensics, Communications, Trust and multi-innovation led technologies.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Training and Development.</a:t>
            </a:r>
          </a:p>
          <a:p>
            <a:pPr marL="0" marR="0" lvl="0" indent="0" algn="l" defTabSz="948936"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2"/>
            <a:ext cx="3867150" cy="2800767"/>
          </a:xfrm>
          <a:prstGeom prst="rect">
            <a:avLst/>
          </a:prstGeom>
          <a:noFill/>
          <a:ln w="9525">
            <a:noFill/>
            <a:miter lim="800000"/>
            <a:headEnd/>
            <a:tailEnd/>
          </a:ln>
        </p:spPr>
        <p:txBody>
          <a:bodyPr lIns="0" tIns="0" rIns="0" bIns="0">
            <a:spAutoFit/>
          </a:bodyPr>
          <a:lstStyle/>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Customer Engagement Capability.</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Business Development Opportunities.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System and Solution Demonstrations.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Sales and Marketing Aid.</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System and Integration de-risking through trials and testing.</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Project de-risking.</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Exploration and discovery of innovative systems, applications and methods.</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Internal and External Training Learning.</a:t>
            </a: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48936"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7BE30AAE-8540-434B-8E3D-099B553E93D0}"/>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03</a:t>
            </a:r>
          </a:p>
        </p:txBody>
      </p:sp>
    </p:spTree>
    <p:extLst>
      <p:ext uri="{BB962C8B-B14F-4D97-AF65-F5344CB8AC3E}">
        <p14:creationId xmlns:p14="http://schemas.microsoft.com/office/powerpoint/2010/main" val="277119555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4049487" y="680719"/>
            <a:ext cx="7907452" cy="490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nSpc>
                <a:spcPct val="150000"/>
              </a:lnSpc>
              <a:spcBef>
                <a:spcPts val="1250"/>
              </a:spcBef>
              <a:buClrTx/>
            </a:pPr>
            <a:r>
              <a:rPr lang="it-IT" altLang="en-US" sz="1600" b="1" dirty="0">
                <a:ea typeface="Arial Unicode MS" panose="020B0604020202020204" pitchFamily="34" charset="-128"/>
                <a:cs typeface="Arial" panose="020B0604020202020204" pitchFamily="34" charset="0"/>
              </a:rPr>
              <a:t>Industrial Cyber Security Consultants and Advisors</a:t>
            </a:r>
          </a:p>
          <a:p>
            <a:pPr marL="285750" indent="-285750">
              <a:lnSpc>
                <a:spcPct val="150000"/>
              </a:lnSpc>
              <a:spcBef>
                <a:spcPts val="1250"/>
              </a:spcBef>
              <a:buClrTx/>
              <a:buFont typeface="Arial" panose="020B0604020202020204" pitchFamily="34" charset="0"/>
              <a:buChar char="•"/>
            </a:pPr>
            <a:r>
              <a:rPr lang="it-IT" altLang="en-US" sz="1600" dirty="0">
                <a:ea typeface="Arial Unicode MS" panose="020B0604020202020204" pitchFamily="34" charset="-128"/>
                <a:cs typeface="Arial" panose="020B0604020202020204" pitchFamily="34" charset="0"/>
              </a:rPr>
              <a:t>Consultants, Solutions, Speakers, Trainers, Coaches</a:t>
            </a:r>
          </a:p>
          <a:p>
            <a:pPr marL="285750" indent="-285750">
              <a:lnSpc>
                <a:spcPct val="150000"/>
              </a:lnSpc>
              <a:spcBef>
                <a:spcPts val="1250"/>
              </a:spcBef>
              <a:buClrTx/>
              <a:buFont typeface="Arial" panose="020B0604020202020204" pitchFamily="34" charset="0"/>
              <a:buChar char="•"/>
            </a:pPr>
            <a:r>
              <a:rPr lang="it-IT" altLang="en-US" sz="1600" dirty="0">
                <a:ea typeface="Arial Unicode MS" panose="020B0604020202020204" pitchFamily="34" charset="-128"/>
                <a:cs typeface="Arial" panose="020B0604020202020204" pitchFamily="34" charset="0"/>
              </a:rPr>
              <a:t>Our Teams advise companies in many countries and in most industry verticals.</a:t>
            </a:r>
          </a:p>
          <a:p>
            <a:pPr marL="285750" indent="-285750">
              <a:lnSpc>
                <a:spcPct val="150000"/>
              </a:lnSpc>
              <a:spcBef>
                <a:spcPts val="1250"/>
              </a:spcBef>
              <a:buClrTx/>
              <a:buFont typeface="Arial" panose="020B0604020202020204" pitchFamily="34" charset="0"/>
              <a:buChar char="•"/>
            </a:pPr>
            <a:r>
              <a:rPr lang="it-IT" altLang="en-US" sz="1600" dirty="0">
                <a:ea typeface="Arial Unicode MS" panose="020B0604020202020204" pitchFamily="34" charset="-128"/>
                <a:cs typeface="Arial" panose="020B0604020202020204" pitchFamily="34" charset="0"/>
              </a:rPr>
              <a:t>Experienced in Security, Cyber, C2, MES, SCADA, Risk Managament, Governance, Compliance, Global Solutions, Industrial Networks, Solutions Consultancy and Training. </a:t>
            </a:r>
          </a:p>
          <a:p>
            <a:pPr marL="285750" indent="-285750">
              <a:lnSpc>
                <a:spcPct val="150000"/>
              </a:lnSpc>
              <a:spcBef>
                <a:spcPts val="1250"/>
              </a:spcBef>
              <a:buClrTx/>
              <a:buFont typeface="Arial" panose="020B0604020202020204" pitchFamily="34" charset="0"/>
              <a:buChar char="•"/>
            </a:pPr>
            <a:r>
              <a:rPr lang="it-IT" altLang="en-US" sz="1600" dirty="0">
                <a:ea typeface="Arial Unicode MS" panose="020B0604020202020204" pitchFamily="34" charset="-128"/>
                <a:cs typeface="Arial" panose="020B0604020202020204" pitchFamily="34" charset="0"/>
              </a:rPr>
              <a:t>30+ yrs experience in Industrial Information and Control Systems. </a:t>
            </a:r>
          </a:p>
          <a:p>
            <a:pPr marL="285750" indent="-285750">
              <a:lnSpc>
                <a:spcPct val="150000"/>
              </a:lnSpc>
              <a:spcBef>
                <a:spcPts val="1250"/>
              </a:spcBef>
              <a:buClrTx/>
              <a:buFont typeface="Arial" panose="020B0604020202020204" pitchFamily="34" charset="0"/>
              <a:buChar char="•"/>
            </a:pPr>
            <a:r>
              <a:rPr lang="it-IT" altLang="en-US" sz="1600" dirty="0">
                <a:ea typeface="Arial Unicode MS" panose="020B0604020202020204" pitchFamily="34" charset="-128"/>
                <a:cs typeface="Arial" panose="020B0604020202020204" pitchFamily="34" charset="0"/>
              </a:rPr>
              <a:t>Board Advisors. Directors. Chartered IT Professionals.</a:t>
            </a:r>
          </a:p>
          <a:p>
            <a:pPr marL="285750" indent="-285750">
              <a:lnSpc>
                <a:spcPct val="150000"/>
              </a:lnSpc>
              <a:spcBef>
                <a:spcPts val="1250"/>
              </a:spcBef>
              <a:buClrTx/>
              <a:buFont typeface="Arial" panose="020B0604020202020204" pitchFamily="34" charset="0"/>
              <a:buChar char="•"/>
            </a:pPr>
            <a:r>
              <a:rPr lang="it-IT" altLang="en-US" sz="1600" dirty="0">
                <a:ea typeface="Arial Unicode MS" panose="020B0604020202020204" pitchFamily="34" charset="-128"/>
                <a:cs typeface="Arial" panose="020B0604020202020204" pitchFamily="34" charset="0"/>
              </a:rPr>
              <a:t>CITP, </a:t>
            </a:r>
            <a:r>
              <a:rPr lang="en-US" altLang="en-US" sz="1600" dirty="0">
                <a:ea typeface="Arial Unicode MS" panose="020B0604020202020204" pitchFamily="34" charset="-128"/>
                <a:cs typeface="Arial" panose="020B0604020202020204" pitchFamily="34" charset="0"/>
              </a:rPr>
              <a:t>MIET, MISA, MISSA, </a:t>
            </a:r>
            <a:r>
              <a:rPr lang="en-US" altLang="en-US" sz="1600" dirty="0" err="1">
                <a:ea typeface="Arial Unicode MS" panose="020B0604020202020204" pitchFamily="34" charset="-128"/>
                <a:cs typeface="Arial" panose="020B0604020202020204" pitchFamily="34" charset="0"/>
              </a:rPr>
              <a:t>MinstMC</a:t>
            </a:r>
            <a:r>
              <a:rPr lang="en-US" altLang="en-US" sz="1600" dirty="0">
                <a:ea typeface="Arial Unicode MS" panose="020B0604020202020204" pitchFamily="34" charset="-128"/>
                <a:cs typeface="Arial" panose="020B0604020202020204" pitchFamily="34" charset="0"/>
              </a:rPr>
              <a:t>, MBCS</a:t>
            </a:r>
          </a:p>
          <a:p>
            <a:pPr marL="285750" indent="-285750">
              <a:lnSpc>
                <a:spcPct val="150000"/>
              </a:lnSpc>
              <a:spcBef>
                <a:spcPts val="1250"/>
              </a:spcBef>
              <a:buClrTx/>
              <a:buFont typeface="Arial" panose="020B0604020202020204" pitchFamily="34" charset="0"/>
              <a:buChar char="•"/>
            </a:pPr>
            <a:r>
              <a:rPr lang="en-US" altLang="en-US" sz="1600" dirty="0">
                <a:ea typeface="Arial Unicode MS" panose="020B0604020202020204" pitchFamily="34" charset="-128"/>
                <a:cs typeface="Arial" panose="020B0604020202020204" pitchFamily="34" charset="0"/>
              </a:rPr>
              <a:t>Build Communities</a:t>
            </a:r>
          </a:p>
        </p:txBody>
      </p:sp>
      <p:pic>
        <p:nvPicPr>
          <p:cNvPr id="3078"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937975" y="2435531"/>
            <a:ext cx="2565463" cy="289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49487" y="145531"/>
            <a:ext cx="4397935" cy="461665"/>
          </a:xfrm>
          <a:prstGeom prst="rect">
            <a:avLst/>
          </a:prstGeom>
        </p:spPr>
        <p:txBody>
          <a:bodyPr wrap="none">
            <a:spAutoFit/>
          </a:bodyPr>
          <a:lstStyle/>
          <a:p>
            <a:r>
              <a:rPr lang="en-GB" sz="2400" dirty="0"/>
              <a:t>Vibert Solutions Ltd. - Cevn Vibert</a:t>
            </a:r>
          </a:p>
        </p:txBody>
      </p:sp>
      <p:sp>
        <p:nvSpPr>
          <p:cNvPr id="11" name="Rectangle 10"/>
          <p:cNvSpPr/>
          <p:nvPr/>
        </p:nvSpPr>
        <p:spPr>
          <a:xfrm>
            <a:off x="3271120" y="5894239"/>
            <a:ext cx="2801216" cy="507831"/>
          </a:xfrm>
          <a:prstGeom prst="rect">
            <a:avLst/>
          </a:prstGeom>
        </p:spPr>
        <p:txBody>
          <a:bodyPr wrap="none">
            <a:spAutoFit/>
          </a:bodyPr>
          <a:lstStyle/>
          <a:p>
            <a:pPr lvl="0">
              <a:lnSpc>
                <a:spcPct val="150000"/>
              </a:lnSpc>
              <a:spcBef>
                <a:spcPts val="1250"/>
              </a:spcBef>
            </a:pPr>
            <a:r>
              <a:rPr lang="it-IT" altLang="en-US" sz="1600" dirty="0">
                <a:solidFill>
                  <a:srgbClr val="CCCCFF"/>
                </a:solidFill>
                <a:cs typeface="Arial" panose="020B0604020202020204" pitchFamily="34" charset="0"/>
              </a:rPr>
              <a:t> </a:t>
            </a:r>
            <a:r>
              <a:rPr lang="en-US" altLang="en-US" b="1" dirty="0">
                <a:solidFill>
                  <a:srgbClr val="4472C4">
                    <a:lumMod val="75000"/>
                  </a:srgbClr>
                </a:solidFill>
                <a:cs typeface="Arial" panose="020B0604020202020204" pitchFamily="34" charset="0"/>
              </a:rPr>
              <a:t>linkedin.com</a:t>
            </a:r>
            <a:r>
              <a:rPr lang="en-US" altLang="en-US" sz="1600" dirty="0">
                <a:solidFill>
                  <a:prstClr val="black"/>
                </a:solidFill>
                <a:cs typeface="Arial" panose="020B0604020202020204" pitchFamily="34" charset="0"/>
              </a:rPr>
              <a:t>/in/</a:t>
            </a:r>
            <a:r>
              <a:rPr lang="en-US" altLang="en-US" sz="1600" dirty="0" err="1">
                <a:solidFill>
                  <a:prstClr val="black"/>
                </a:solidFill>
                <a:cs typeface="Arial" panose="020B0604020202020204" pitchFamily="34" charset="0"/>
              </a:rPr>
              <a:t>vibertprofile</a:t>
            </a:r>
            <a:endParaRPr lang="en-US" altLang="en-US" sz="1600" dirty="0">
              <a:solidFill>
                <a:prstClr val="black"/>
              </a:solidFill>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2829384" y="5986596"/>
            <a:ext cx="323116" cy="323116"/>
          </a:xfrm>
          <a:prstGeom prst="rect">
            <a:avLst/>
          </a:prstGeom>
        </p:spPr>
      </p:pic>
      <p:sp>
        <p:nvSpPr>
          <p:cNvPr id="13" name="Rectangle 12"/>
          <p:cNvSpPr/>
          <p:nvPr/>
        </p:nvSpPr>
        <p:spPr>
          <a:xfrm>
            <a:off x="2665184" y="6402070"/>
            <a:ext cx="7284720" cy="369332"/>
          </a:xfrm>
          <a:prstGeom prst="rect">
            <a:avLst/>
          </a:prstGeom>
        </p:spPr>
        <p:txBody>
          <a:bodyPr wrap="square">
            <a:spAutoFit/>
          </a:bodyPr>
          <a:lstStyle/>
          <a:p>
            <a:r>
              <a:rPr lang="en-US" altLang="en-US" dirty="0">
                <a:cs typeface="Arial" panose="020B0604020202020204" pitchFamily="34" charset="0"/>
              </a:rPr>
              <a:t> Cevn@Vibertsolutions.com  www.vibertsolutions.com  07909 992786</a:t>
            </a:r>
            <a:endParaRPr lang="en-GB" dirty="0"/>
          </a:p>
        </p:txBody>
      </p:sp>
      <p:pic>
        <p:nvPicPr>
          <p:cNvPr id="7" name="Picture 6">
            <a:extLst>
              <a:ext uri="{FF2B5EF4-FFF2-40B4-BE49-F238E27FC236}">
                <a16:creationId xmlns:a16="http://schemas.microsoft.com/office/drawing/2014/main" id="{7DA84E6D-DF77-4FA1-A84F-3EC2A1A132BF}"/>
              </a:ext>
            </a:extLst>
          </p:cNvPr>
          <p:cNvPicPr>
            <a:picLocks noChangeAspect="1"/>
          </p:cNvPicPr>
          <p:nvPr/>
        </p:nvPicPr>
        <p:blipFill>
          <a:blip r:embed="rId5"/>
          <a:stretch>
            <a:fillRect/>
          </a:stretch>
        </p:blipFill>
        <p:spPr>
          <a:xfrm>
            <a:off x="1016250" y="763384"/>
            <a:ext cx="2254870" cy="1302815"/>
          </a:xfrm>
          <a:prstGeom prst="rect">
            <a:avLst/>
          </a:prstGeom>
        </p:spPr>
      </p:pic>
    </p:spTree>
    <p:extLst>
      <p:ext uri="{BB962C8B-B14F-4D97-AF65-F5344CB8AC3E}">
        <p14:creationId xmlns:p14="http://schemas.microsoft.com/office/powerpoint/2010/main" val="151413631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7"/>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3" y="1149352"/>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0"/>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1" y="2770190"/>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1"/>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Reducing the Risks</a:t>
            </a:r>
          </a:p>
        </p:txBody>
      </p:sp>
      <p:sp>
        <p:nvSpPr>
          <p:cNvPr id="3" name="TextBox 2"/>
          <p:cNvSpPr txBox="1"/>
          <p:nvPr/>
        </p:nvSpPr>
        <p:spPr>
          <a:xfrm>
            <a:off x="2005012" y="1787525"/>
            <a:ext cx="4090988" cy="400110"/>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One of the world‘s leading Oil Chemical Companies</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1" y="1604892"/>
            <a:ext cx="3940969" cy="1292662"/>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Client </a:t>
            </a:r>
            <a:r>
              <a:rPr kumimoji="0" lang="en-US" sz="1400" b="0" i="0" u="none" strike="noStrike" kern="1200" cap="none" spc="0" normalizeH="0" baseline="0" noProof="0" dirty="0" err="1">
                <a:ln>
                  <a:noFill/>
                </a:ln>
                <a:solidFill>
                  <a:prstClr val="black"/>
                </a:solidFill>
                <a:effectLst/>
                <a:uLnTx/>
                <a:uFillTx/>
                <a:latin typeface="Arial"/>
                <a:ea typeface="+mn-ea"/>
                <a:cs typeface="+mn-cs"/>
              </a:rPr>
              <a:t>realised</a:t>
            </a:r>
            <a:r>
              <a:rPr kumimoji="0" lang="en-US" sz="1400" b="0" i="0" u="none" strike="noStrike" kern="1200" cap="none" spc="0" normalizeH="0" baseline="0" noProof="0" dirty="0">
                <a:ln>
                  <a:noFill/>
                </a:ln>
                <a:solidFill>
                  <a:prstClr val="black"/>
                </a:solidFill>
                <a:effectLst/>
                <a:uLnTx/>
                <a:uFillTx/>
                <a:latin typeface="Arial"/>
                <a:ea typeface="+mn-ea"/>
                <a:cs typeface="+mn-cs"/>
              </a:rPr>
              <a:t> the need to improve Cyber Security on all their manufacturing plants. Client required our assistance to provide Technical Leadership for Cyber Security project including design, governance, liaisons and experience.</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
              <a:ea typeface="+mn-ea"/>
              <a:cs typeface="+mn-cs"/>
            </a:endParaRPr>
          </a:p>
        </p:txBody>
      </p:sp>
      <p:sp>
        <p:nvSpPr>
          <p:cNvPr id="9" name="TextBox 8"/>
          <p:cNvSpPr txBox="1"/>
          <p:nvPr/>
        </p:nvSpPr>
        <p:spPr>
          <a:xfrm>
            <a:off x="1851546" y="3180333"/>
            <a:ext cx="4244454" cy="1938992"/>
          </a:xfrm>
          <a:prstGeom prst="rect">
            <a:avLst/>
          </a:prstGeom>
          <a:noFill/>
          <a:ln w="9525">
            <a:noFill/>
            <a:miter lim="800000"/>
            <a:headEnd/>
            <a:tailEnd/>
          </a:ln>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Industrial Cyber Technical Lead.</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updates to an Overall global Cyber Security Risk Management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and updates to an Overall global Cyber Security Risk Management Tool.</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Process Technical Team Global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Risk Methodologies to IEC62443, NIST and ANSSI.</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0"/>
            <a:ext cx="3867150" cy="1292662"/>
          </a:xfrm>
          <a:prstGeom prst="rect">
            <a:avLst/>
          </a:prstGeom>
          <a:noFill/>
          <a:ln w="9525">
            <a:noFill/>
            <a:miter lim="800000"/>
            <a:headEnd/>
            <a:tailEnd/>
          </a:ln>
        </p:spPr>
        <p:txBody>
          <a:bodyPr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Standardized Global Risk Management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Standardized Global Risk Management Tool</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Standard Risk Records for future data mining.</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6E2368E0-CCAE-4A0C-A6B5-ED044F9F6715}"/>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04</a:t>
            </a:r>
          </a:p>
        </p:txBody>
      </p:sp>
    </p:spTree>
    <p:extLst>
      <p:ext uri="{BB962C8B-B14F-4D97-AF65-F5344CB8AC3E}">
        <p14:creationId xmlns:p14="http://schemas.microsoft.com/office/powerpoint/2010/main" val="288477982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7"/>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3" y="1149352"/>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0"/>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1" y="2770190"/>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1"/>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Security through Compliance</a:t>
            </a:r>
          </a:p>
        </p:txBody>
      </p:sp>
      <p:sp>
        <p:nvSpPr>
          <p:cNvPr id="3" name="TextBox 2"/>
          <p:cNvSpPr txBox="1"/>
          <p:nvPr/>
        </p:nvSpPr>
        <p:spPr>
          <a:xfrm>
            <a:off x="2005012" y="1787525"/>
            <a:ext cx="4090988" cy="400110"/>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One of the world‘s leading Pipeline Companies</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1" y="1604892"/>
            <a:ext cx="3940969" cy="1292662"/>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Client required Industrial Cyber Security applied to their Automation, SCADA and Telemetry Designs. Client required our assistance to provide Technical Authority including design, governance, </a:t>
            </a:r>
            <a:r>
              <a:rPr kumimoji="0" lang="en-US" sz="1400" b="0" i="0" u="none" strike="noStrike" kern="1200" cap="none" spc="0" normalizeH="0" baseline="0" noProof="0" dirty="0" err="1">
                <a:ln>
                  <a:noFill/>
                </a:ln>
                <a:solidFill>
                  <a:prstClr val="black"/>
                </a:solidFill>
                <a:effectLst/>
                <a:uLnTx/>
                <a:uFillTx/>
                <a:latin typeface="Arial"/>
                <a:ea typeface="+mn-ea"/>
                <a:cs typeface="+mn-cs"/>
              </a:rPr>
              <a:t>solutioneering</a:t>
            </a:r>
            <a:r>
              <a:rPr kumimoji="0" lang="en-US" sz="1400" b="0" i="0" u="none" strike="noStrike" kern="1200" cap="none" spc="0" normalizeH="0" baseline="0" noProof="0" dirty="0">
                <a:ln>
                  <a:noFill/>
                </a:ln>
                <a:solidFill>
                  <a:prstClr val="black"/>
                </a:solidFill>
                <a:effectLst/>
                <a:uLnTx/>
                <a:uFillTx/>
                <a:latin typeface="Arial"/>
                <a:ea typeface="+mn-ea"/>
                <a:cs typeface="+mn-cs"/>
              </a:rPr>
              <a:t>, experience and compliance.</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
              <a:ea typeface="+mn-ea"/>
              <a:cs typeface="+mn-cs"/>
            </a:endParaRPr>
          </a:p>
        </p:txBody>
      </p:sp>
      <p:sp>
        <p:nvSpPr>
          <p:cNvPr id="9" name="TextBox 8"/>
          <p:cNvSpPr txBox="1"/>
          <p:nvPr/>
        </p:nvSpPr>
        <p:spPr>
          <a:xfrm>
            <a:off x="1851546" y="3180333"/>
            <a:ext cx="4244454" cy="2154436"/>
          </a:xfrm>
          <a:prstGeom prst="rect">
            <a:avLst/>
          </a:prstGeom>
          <a:noFill/>
          <a:ln w="9525">
            <a:noFill/>
            <a:miter lim="800000"/>
            <a:headEnd/>
            <a:tailEnd/>
          </a:ln>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Industrial Cyber Technical Design Authority.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of an Industrial Cyber Security Risk Management Project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Architected overall Cyber Security Project Plan.</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Process Technical Team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End-Customer Technical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Compliance Methodologies to IEC62443, NIST and IS2700x.</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1"/>
            <a:ext cx="3867150" cy="1508105"/>
          </a:xfrm>
          <a:prstGeom prst="rect">
            <a:avLst/>
          </a:prstGeom>
          <a:noFill/>
          <a:ln w="9525">
            <a:noFill/>
            <a:miter lim="800000"/>
            <a:headEnd/>
            <a:tailEnd/>
          </a:ln>
        </p:spPr>
        <p:txBody>
          <a:bodyPr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Compliant risk management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Compliant information management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Compliant cyber security design approach.</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Clarity of Cyber Project step-by-step execution.</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67B0F797-5B87-4B64-BD4A-CFF4719C396F}"/>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05</a:t>
            </a:r>
          </a:p>
        </p:txBody>
      </p:sp>
    </p:spTree>
    <p:extLst>
      <p:ext uri="{BB962C8B-B14F-4D97-AF65-F5344CB8AC3E}">
        <p14:creationId xmlns:p14="http://schemas.microsoft.com/office/powerpoint/2010/main" val="104207012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7"/>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3" y="1149352"/>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0"/>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1" y="2770190"/>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1"/>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Taming the Genie in the bottle</a:t>
            </a:r>
          </a:p>
        </p:txBody>
      </p:sp>
      <p:sp>
        <p:nvSpPr>
          <p:cNvPr id="3" name="TextBox 2"/>
          <p:cNvSpPr txBox="1"/>
          <p:nvPr/>
        </p:nvSpPr>
        <p:spPr>
          <a:xfrm>
            <a:off x="2005012" y="1787525"/>
            <a:ext cx="4090988" cy="400110"/>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One of the world‘s leading Nuclear sites</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1" y="1604892"/>
            <a:ext cx="3940969" cy="861774"/>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Client required Industrial Cyber Security scalable and repeatable and standardized methodologies applied to their Automation, DCS, SCADA installations. </a:t>
            </a:r>
            <a:endParaRPr kumimoji="0" lang="en-US" sz="1400" b="0" i="0" u="none" strike="noStrike" kern="1200" cap="none" spc="0" normalizeH="0" baseline="0" noProof="0" dirty="0">
              <a:ln>
                <a:noFill/>
              </a:ln>
              <a:solidFill>
                <a:prstClr val="black"/>
              </a:solidFill>
              <a:effectLst/>
              <a:uLnTx/>
              <a:uFillTx/>
              <a:latin typeface="Arial "/>
              <a:ea typeface="+mn-ea"/>
              <a:cs typeface="+mn-cs"/>
            </a:endParaRPr>
          </a:p>
        </p:txBody>
      </p:sp>
      <p:sp>
        <p:nvSpPr>
          <p:cNvPr id="9" name="TextBox 8"/>
          <p:cNvSpPr txBox="1"/>
          <p:nvPr/>
        </p:nvSpPr>
        <p:spPr>
          <a:xfrm>
            <a:off x="1851546" y="3180333"/>
            <a:ext cx="4244454" cy="2154436"/>
          </a:xfrm>
          <a:prstGeom prst="rect">
            <a:avLst/>
          </a:prstGeom>
          <a:noFill/>
          <a:ln w="9525">
            <a:noFill/>
            <a:miter lim="800000"/>
            <a:headEnd/>
            <a:tailEnd/>
          </a:ln>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 role of Industrial Cyber Subject Matter Expert for 6month 20man programme.</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Creation of an Industrial Cyber Security Risk Management Project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Architected overall Cyber Security Project Plan.</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Process Technical Team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End-Customer Technical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Compliance Methodologies to IEC62443, NIST, ANSSI, IS1, IRAM and IS2700x.</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0"/>
            <a:ext cx="3867150" cy="1292662"/>
          </a:xfrm>
          <a:prstGeom prst="rect">
            <a:avLst/>
          </a:prstGeom>
          <a:noFill/>
          <a:ln w="9525">
            <a:noFill/>
            <a:miter lim="800000"/>
            <a:headEnd/>
            <a:tailEnd/>
          </a:ln>
        </p:spPr>
        <p:txBody>
          <a:bodyPr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Accepted methodologies suitable for 100+ different systems of wide ranging ages.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Compliant risk assessment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Compliant information management methodology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CDFC92BF-C24F-4A4C-B6F6-6090AC6B7355}"/>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06</a:t>
            </a:r>
          </a:p>
        </p:txBody>
      </p:sp>
    </p:spTree>
    <p:extLst>
      <p:ext uri="{BB962C8B-B14F-4D97-AF65-F5344CB8AC3E}">
        <p14:creationId xmlns:p14="http://schemas.microsoft.com/office/powerpoint/2010/main" val="419329000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012" y="1139827"/>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Customer</a:t>
            </a:r>
          </a:p>
        </p:txBody>
      </p:sp>
      <p:sp>
        <p:nvSpPr>
          <p:cNvPr id="7" name="Rectangle 6"/>
          <p:cNvSpPr/>
          <p:nvPr/>
        </p:nvSpPr>
        <p:spPr>
          <a:xfrm>
            <a:off x="6193633" y="1149352"/>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Business Need</a:t>
            </a:r>
          </a:p>
        </p:txBody>
      </p:sp>
      <p:sp>
        <p:nvSpPr>
          <p:cNvPr id="11" name="Rectangle 10"/>
          <p:cNvSpPr/>
          <p:nvPr/>
        </p:nvSpPr>
        <p:spPr>
          <a:xfrm>
            <a:off x="2005012" y="2770190"/>
            <a:ext cx="4090988"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Our Solution</a:t>
            </a:r>
          </a:p>
        </p:txBody>
      </p:sp>
      <p:sp>
        <p:nvSpPr>
          <p:cNvPr id="13" name="Rectangle 12"/>
          <p:cNvSpPr/>
          <p:nvPr/>
        </p:nvSpPr>
        <p:spPr>
          <a:xfrm>
            <a:off x="6267451" y="2770190"/>
            <a:ext cx="3940969" cy="409575"/>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65188"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Arial" pitchFamily="34" charset="0"/>
              </a:rPr>
              <a:t>Business Benefit</a:t>
            </a:r>
          </a:p>
        </p:txBody>
      </p:sp>
      <p:sp>
        <p:nvSpPr>
          <p:cNvPr id="26630" name="Title 1"/>
          <p:cNvSpPr>
            <a:spLocks noGrp="1"/>
          </p:cNvSpPr>
          <p:nvPr/>
        </p:nvSpPr>
        <p:spPr bwMode="gray">
          <a:xfrm>
            <a:off x="2447544" y="457201"/>
            <a:ext cx="9216682" cy="307777"/>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6D6E71"/>
                </a:solidFill>
                <a:effectLst/>
                <a:uLnTx/>
                <a:uFillTx/>
                <a:latin typeface="Arial "/>
                <a:ea typeface="+mn-ea"/>
                <a:cs typeface="Arial" pitchFamily="34" charset="0"/>
              </a:rPr>
              <a:t>Critical National Infrastructure Protection Facility</a:t>
            </a:r>
          </a:p>
        </p:txBody>
      </p:sp>
      <p:sp>
        <p:nvSpPr>
          <p:cNvPr id="3" name="TextBox 2"/>
          <p:cNvSpPr txBox="1"/>
          <p:nvPr/>
        </p:nvSpPr>
        <p:spPr>
          <a:xfrm>
            <a:off x="2005012" y="1787525"/>
            <a:ext cx="4090988" cy="400110"/>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Global Cyber Security Vendor</a:t>
            </a: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6267451" y="1604892"/>
            <a:ext cx="3940969" cy="1077218"/>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
                <a:srgbClr val="6D6E71"/>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Requirement was for an independent Industrial Cyber Technical Adviser to survey the market, advise on tactical approaches, develop marcomms material and review product compliance to 62443. </a:t>
            </a:r>
            <a:endParaRPr kumimoji="0" lang="en-US" sz="1400" b="0" i="0" u="none" strike="noStrike" kern="1200" cap="none" spc="0" normalizeH="0" baseline="0" noProof="0" dirty="0">
              <a:ln>
                <a:noFill/>
              </a:ln>
              <a:solidFill>
                <a:prstClr val="black"/>
              </a:solidFill>
              <a:effectLst/>
              <a:uLnTx/>
              <a:uFillTx/>
              <a:latin typeface="Arial "/>
              <a:ea typeface="+mn-ea"/>
              <a:cs typeface="+mn-cs"/>
            </a:endParaRPr>
          </a:p>
        </p:txBody>
      </p:sp>
      <p:sp>
        <p:nvSpPr>
          <p:cNvPr id="9" name="TextBox 8"/>
          <p:cNvSpPr txBox="1"/>
          <p:nvPr/>
        </p:nvSpPr>
        <p:spPr>
          <a:xfrm>
            <a:off x="1851546" y="3180333"/>
            <a:ext cx="4244454" cy="1938992"/>
          </a:xfrm>
          <a:prstGeom prst="rect">
            <a:avLst/>
          </a:prstGeom>
          <a:noFill/>
          <a:ln w="9525">
            <a:noFill/>
            <a:miter lim="800000"/>
            <a:headEnd/>
            <a:tailEnd/>
          </a:ln>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Provide Industrial Cyber Consultancy.</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Vendor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Customer Technical Liaisons.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Product and Market Surveys.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Technical Assessments.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Technical Compliance Studies.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Provision of Market Material.</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6D6E71"/>
              </a:buClr>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6267450" y="3467100"/>
            <a:ext cx="3867150" cy="1938992"/>
          </a:xfrm>
          <a:prstGeom prst="rect">
            <a:avLst/>
          </a:prstGeom>
          <a:noFill/>
          <a:ln w="9525">
            <a:noFill/>
            <a:miter lim="800000"/>
            <a:headEnd/>
            <a:tailEnd/>
          </a:ln>
        </p:spPr>
        <p:txBody>
          <a:bodyPr lIns="0" tIns="0" rIns="0" bIns="0">
            <a:spAutoFit/>
          </a:bodyPr>
          <a:lstStyle/>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Market Trends Awareness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Product Impact Awareness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Sales benefits of standards compliance.</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Market positioning awareness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Independent product review</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Independent product comparisons.</a:t>
            </a: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6D6E71"/>
              </a:buClr>
              <a:buSzTx/>
              <a:buFont typeface="Wingdings"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CF0AAB89-00D3-4275-8CB8-9B5D8EA61E26}"/>
              </a:ext>
            </a:extLst>
          </p:cNvPr>
          <p:cNvSpPr txBox="1"/>
          <p:nvPr/>
        </p:nvSpPr>
        <p:spPr>
          <a:xfrm>
            <a:off x="11490542" y="195765"/>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07</a:t>
            </a:r>
          </a:p>
        </p:txBody>
      </p:sp>
    </p:spTree>
    <p:extLst>
      <p:ext uri="{BB962C8B-B14F-4D97-AF65-F5344CB8AC3E}">
        <p14:creationId xmlns:p14="http://schemas.microsoft.com/office/powerpoint/2010/main" val="143839225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159732"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As</a:t>
            </a: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penTech</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Products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OPC Servers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IP21</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IPBatch</a:t>
            </a:r>
            <a:endPar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16" name="Title 3"/>
          <p:cNvSpPr txBox="1">
            <a:spLocks/>
          </p:cNvSpPr>
          <p:nvPr/>
        </p:nvSpPr>
        <p:spPr bwMode="gray">
          <a:xfrm>
            <a:off x="2801635" y="-3755"/>
            <a:ext cx="711317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06785" rtl="0" eaLnBrk="1" latinLnBrk="0" hangingPunct="1">
              <a:spcBef>
                <a:spcPct val="0"/>
              </a:spcBef>
              <a:buNone/>
              <a:defRPr lang="en-US" sz="3200" b="1" kern="1200" dirty="0">
                <a:solidFill>
                  <a:schemeClr val="tx2"/>
                </a:solidFill>
                <a:latin typeface="Arial" pitchFamily="34" charset="0"/>
                <a:ea typeface="+mj-ea"/>
                <a:cs typeface="Arial" pitchFamily="34" charset="0"/>
              </a:defRPr>
            </a:lvl1pPr>
          </a:lstStyle>
          <a:p>
            <a:pPr marL="0" marR="0" lvl="0" indent="0" algn="l" defTabSz="906785"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gency FB" pitchFamily="34" charset="0"/>
                <a:ea typeface="+mj-ea"/>
                <a:cs typeface="Arial" pitchFamily="34" charset="0"/>
              </a:rPr>
              <a:t>Pharmaceutical Manufacturing</a:t>
            </a:r>
          </a:p>
        </p:txBody>
      </p:sp>
      <p:sp>
        <p:nvSpPr>
          <p:cNvPr id="8" name="Rectangle 7"/>
          <p:cNvSpPr/>
          <p:nvPr/>
        </p:nvSpPr>
        <p:spPr>
          <a:xfrm>
            <a:off x="1273725" y="2514600"/>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Monitoring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Information Analysis and Design </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Installation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Implementation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Testing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Resilient OPC Data Servers</a:t>
            </a:r>
          </a:p>
        </p:txBody>
      </p:sp>
      <p:sp>
        <p:nvSpPr>
          <p:cNvPr id="11" name="Rectangle 10"/>
          <p:cNvSpPr/>
          <p:nvPr/>
        </p:nvSpPr>
        <p:spPr>
          <a:xfrm>
            <a:off x="1273724" y="914400"/>
            <a:ext cx="849336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Operational Monitoring</a:t>
            </a:r>
          </a:p>
        </p:txBody>
      </p:sp>
      <p:sp>
        <p:nvSpPr>
          <p:cNvPr id="12" name="Rectangle 11"/>
          <p:cNvSpPr/>
          <p:nvPr/>
        </p:nvSpPr>
        <p:spPr>
          <a:xfrm>
            <a:off x="1273725" y="2133600"/>
            <a:ext cx="272134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a:t>
            </a:r>
            <a:r>
              <a:rPr kumimoji="0" lang="en-US" sz="1400" b="1" i="0" u="none" strike="noStrike" kern="1200" cap="none" spc="0" normalizeH="0" baseline="0" noProof="0" dirty="0" err="1">
                <a:ln>
                  <a:noFill/>
                </a:ln>
                <a:solidFill>
                  <a:prstClr val="black"/>
                </a:solidFill>
                <a:effectLst/>
                <a:uLnTx/>
                <a:uFillTx/>
                <a:latin typeface="Arial"/>
                <a:ea typeface="+mn-ea"/>
                <a:cs typeface="+mn-cs"/>
              </a:rPr>
              <a:t>olution</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4174770" y="2133600"/>
            <a:ext cx="2721348"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Technology Landscape</a:t>
            </a:r>
          </a:p>
        </p:txBody>
      </p:sp>
      <p:sp>
        <p:nvSpPr>
          <p:cNvPr id="14" name="Rectangle 13"/>
          <p:cNvSpPr/>
          <p:nvPr/>
        </p:nvSpPr>
        <p:spPr>
          <a:xfrm>
            <a:off x="2763241" y="1295400"/>
            <a:ext cx="7003853"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GSK Dartford</a:t>
            </a:r>
          </a:p>
        </p:txBody>
      </p:sp>
      <p:sp>
        <p:nvSpPr>
          <p:cNvPr id="15" name="Rectangle 14"/>
          <p:cNvSpPr/>
          <p:nvPr/>
        </p:nvSpPr>
        <p:spPr>
          <a:xfrm>
            <a:off x="1273723" y="1295400"/>
            <a:ext cx="1371600"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ctr"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Manufacturing</a:t>
            </a:r>
          </a:p>
        </p:txBody>
      </p:sp>
      <p:sp>
        <p:nvSpPr>
          <p:cNvPr id="19" name="Rectangle 18"/>
          <p:cNvSpPr/>
          <p:nvPr/>
        </p:nvSpPr>
        <p:spPr>
          <a:xfrm>
            <a:off x="7041055"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Batch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Instrumentation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Combined Batch and Process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Scientific Data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Batch, Daily, Weekly Management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Efficiency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OT Systems Monitoring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0" name="Rectangle 19"/>
          <p:cNvSpPr/>
          <p:nvPr/>
        </p:nvSpPr>
        <p:spPr>
          <a:xfrm>
            <a:off x="7041055" y="2133600"/>
            <a:ext cx="2726036"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Value Delivered</a:t>
            </a:r>
          </a:p>
        </p:txBody>
      </p:sp>
      <p:sp>
        <p:nvSpPr>
          <p:cNvPr id="21" name="Rectangle 20"/>
          <p:cNvSpPr/>
          <p:nvPr/>
        </p:nvSpPr>
        <p:spPr>
          <a:xfrm>
            <a:off x="9914803" y="2514600"/>
            <a:ext cx="1995216"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Thousands of Process Data Points logged and batch reported.</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Time-based combined-data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Multi-Batch overlay visibility.</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2" name="Rectangle 21"/>
          <p:cNvSpPr/>
          <p:nvPr/>
        </p:nvSpPr>
        <p:spPr>
          <a:xfrm>
            <a:off x="9914802" y="2133601"/>
            <a:ext cx="2011680"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Metrics</a:t>
            </a:r>
          </a:p>
        </p:txBody>
      </p:sp>
      <p:sp>
        <p:nvSpPr>
          <p:cNvPr id="29" name="Rectangle 28"/>
          <p:cNvSpPr/>
          <p:nvPr/>
        </p:nvSpPr>
        <p:spPr>
          <a:xfrm>
            <a:off x="4174767" y="6499736"/>
            <a:ext cx="5592324" cy="317323"/>
          </a:xfrm>
          <a:prstGeom prst="rect">
            <a:avLst/>
          </a:prstGeom>
          <a:solidFill>
            <a:schemeClr val="tx2"/>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OT Services in Regulated Industries</a:t>
            </a:r>
          </a:p>
        </p:txBody>
      </p:sp>
      <p:pic>
        <p:nvPicPr>
          <p:cNvPr id="30" name="Picture 4" descr="Thumb-up">
            <a:hlinkClick r:id="rId3" tooltip="Thumb-up"/>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2335" y="6440577"/>
            <a:ext cx="418648" cy="4296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426C4D-F7CE-4133-9B1F-DC7E0F2111B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9558" t="1977" r="21805" b="-1977"/>
          <a:stretch/>
        </p:blipFill>
        <p:spPr>
          <a:xfrm>
            <a:off x="222740" y="1066800"/>
            <a:ext cx="871287" cy="1114425"/>
          </a:xfrm>
          <a:prstGeom prst="rect">
            <a:avLst/>
          </a:prstGeom>
        </p:spPr>
      </p:pic>
      <p:sp>
        <p:nvSpPr>
          <p:cNvPr id="25" name="TextBox 24">
            <a:extLst>
              <a:ext uri="{FF2B5EF4-FFF2-40B4-BE49-F238E27FC236}">
                <a16:creationId xmlns:a16="http://schemas.microsoft.com/office/drawing/2014/main" id="{5104B239-FC99-4DC9-9988-BA3227B98752}"/>
              </a:ext>
            </a:extLst>
          </p:cNvPr>
          <p:cNvSpPr txBox="1"/>
          <p:nvPr/>
        </p:nvSpPr>
        <p:spPr>
          <a:xfrm>
            <a:off x="11484279" y="527704"/>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21</a:t>
            </a:r>
          </a:p>
        </p:txBody>
      </p:sp>
    </p:spTree>
    <p:extLst>
      <p:ext uri="{BB962C8B-B14F-4D97-AF65-F5344CB8AC3E}">
        <p14:creationId xmlns:p14="http://schemas.microsoft.com/office/powerpoint/2010/main" val="108000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159732"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Wonderware Products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OPC and DDE Servers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InTouch SCADA</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SQL Server</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PACSCOM Radio SCADA Systems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16" name="Title 3"/>
          <p:cNvSpPr txBox="1">
            <a:spLocks/>
          </p:cNvSpPr>
          <p:nvPr/>
        </p:nvSpPr>
        <p:spPr bwMode="gray">
          <a:xfrm>
            <a:off x="2801635" y="-3755"/>
            <a:ext cx="711317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06785" rtl="0" eaLnBrk="1" latinLnBrk="0" hangingPunct="1">
              <a:spcBef>
                <a:spcPct val="0"/>
              </a:spcBef>
              <a:buNone/>
              <a:defRPr lang="en-US" sz="3200" b="1" kern="1200" dirty="0">
                <a:solidFill>
                  <a:schemeClr val="tx2"/>
                </a:solidFill>
                <a:latin typeface="Arial" pitchFamily="34" charset="0"/>
                <a:ea typeface="+mj-ea"/>
                <a:cs typeface="Arial" pitchFamily="34" charset="0"/>
              </a:defRPr>
            </a:lvl1pPr>
          </a:lstStyle>
          <a:p>
            <a:pPr marL="0" marR="0" lvl="0" indent="0" algn="l" defTabSz="906785"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gency FB" pitchFamily="34" charset="0"/>
                <a:ea typeface="+mj-ea"/>
                <a:cs typeface="Arial" pitchFamily="34" charset="0"/>
              </a:rPr>
              <a:t>Pharmaceutical Manufacturing</a:t>
            </a:r>
          </a:p>
        </p:txBody>
      </p:sp>
      <p:sp>
        <p:nvSpPr>
          <p:cNvPr id="8" name="Rectangle 7"/>
          <p:cNvSpPr/>
          <p:nvPr/>
        </p:nvSpPr>
        <p:spPr>
          <a:xfrm>
            <a:off x="1273725" y="2514600"/>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Requirements Analysis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Monitoring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Compliance Data and Reporting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Information Analysis and Design </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Installation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Implementation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Testing</a:t>
            </a:r>
          </a:p>
        </p:txBody>
      </p:sp>
      <p:sp>
        <p:nvSpPr>
          <p:cNvPr id="11" name="Rectangle 10"/>
          <p:cNvSpPr/>
          <p:nvPr/>
        </p:nvSpPr>
        <p:spPr>
          <a:xfrm>
            <a:off x="1273724" y="914400"/>
            <a:ext cx="849336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Operational Monitoring</a:t>
            </a:r>
          </a:p>
        </p:txBody>
      </p:sp>
      <p:sp>
        <p:nvSpPr>
          <p:cNvPr id="12" name="Rectangle 11"/>
          <p:cNvSpPr/>
          <p:nvPr/>
        </p:nvSpPr>
        <p:spPr>
          <a:xfrm>
            <a:off x="1273725" y="2133600"/>
            <a:ext cx="272134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a:t>
            </a:r>
            <a:r>
              <a:rPr kumimoji="0" lang="en-US" sz="1400" b="1" i="0" u="none" strike="noStrike" kern="1200" cap="none" spc="0" normalizeH="0" baseline="0" noProof="0" dirty="0" err="1">
                <a:ln>
                  <a:noFill/>
                </a:ln>
                <a:solidFill>
                  <a:prstClr val="black"/>
                </a:solidFill>
                <a:effectLst/>
                <a:uLnTx/>
                <a:uFillTx/>
                <a:latin typeface="Arial"/>
                <a:ea typeface="+mn-ea"/>
                <a:cs typeface="+mn-cs"/>
              </a:rPr>
              <a:t>olution</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4174770" y="2133600"/>
            <a:ext cx="2721348"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Technology Landscape</a:t>
            </a:r>
          </a:p>
        </p:txBody>
      </p:sp>
      <p:sp>
        <p:nvSpPr>
          <p:cNvPr id="14" name="Rectangle 13"/>
          <p:cNvSpPr/>
          <p:nvPr/>
        </p:nvSpPr>
        <p:spPr>
          <a:xfrm>
            <a:off x="2763241" y="1295400"/>
            <a:ext cx="7003853"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GSK Worthing</a:t>
            </a:r>
          </a:p>
        </p:txBody>
      </p:sp>
      <p:sp>
        <p:nvSpPr>
          <p:cNvPr id="15" name="Rectangle 14"/>
          <p:cNvSpPr/>
          <p:nvPr/>
        </p:nvSpPr>
        <p:spPr>
          <a:xfrm>
            <a:off x="1273723" y="1295400"/>
            <a:ext cx="1371600"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ctr"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Manufacturing</a:t>
            </a:r>
          </a:p>
        </p:txBody>
      </p:sp>
      <p:sp>
        <p:nvSpPr>
          <p:cNvPr id="19" name="Rectangle 18"/>
          <p:cNvSpPr/>
          <p:nvPr/>
        </p:nvSpPr>
        <p:spPr>
          <a:xfrm>
            <a:off x="7041055"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Product Storage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Instrumentation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Scientific Data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Daily Management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Control Efficiency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OT Systems Monitoring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Data Storage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0" name="Rectangle 19"/>
          <p:cNvSpPr/>
          <p:nvPr/>
        </p:nvSpPr>
        <p:spPr>
          <a:xfrm>
            <a:off x="7041055" y="2133600"/>
            <a:ext cx="2726036"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Value Delivered</a:t>
            </a:r>
          </a:p>
        </p:txBody>
      </p:sp>
      <p:sp>
        <p:nvSpPr>
          <p:cNvPr id="21" name="Rectangle 20"/>
          <p:cNvSpPr/>
          <p:nvPr/>
        </p:nvSpPr>
        <p:spPr>
          <a:xfrm>
            <a:off x="9914803" y="2514600"/>
            <a:ext cx="1995216"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Critical Chemistry Facility Instrumentation Data Points logged and  reported.</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Time-based secure data reporting to 21CFRpt11 compliance.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Performance visibility.</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2" name="Rectangle 21"/>
          <p:cNvSpPr/>
          <p:nvPr/>
        </p:nvSpPr>
        <p:spPr>
          <a:xfrm>
            <a:off x="9914802" y="2133601"/>
            <a:ext cx="2011680"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Metrics</a:t>
            </a:r>
          </a:p>
        </p:txBody>
      </p:sp>
      <p:sp>
        <p:nvSpPr>
          <p:cNvPr id="29" name="Rectangle 28"/>
          <p:cNvSpPr/>
          <p:nvPr/>
        </p:nvSpPr>
        <p:spPr>
          <a:xfrm>
            <a:off x="4174767" y="6499736"/>
            <a:ext cx="5592324" cy="317323"/>
          </a:xfrm>
          <a:prstGeom prst="rect">
            <a:avLst/>
          </a:prstGeom>
          <a:solidFill>
            <a:schemeClr val="tx2"/>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OT Services in Regulated Industries</a:t>
            </a:r>
          </a:p>
        </p:txBody>
      </p:sp>
      <p:pic>
        <p:nvPicPr>
          <p:cNvPr id="30" name="Picture 4" descr="Thumb-up">
            <a:hlinkClick r:id="rId3" tooltip="Thumb-up"/>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2335" y="6440577"/>
            <a:ext cx="418648" cy="4296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46987FF-B6A7-42B9-B04F-366BF0DF8EDC}"/>
              </a:ext>
            </a:extLst>
          </p:cNvPr>
          <p:cNvPicPr>
            <a:picLocks noChangeAspect="1"/>
          </p:cNvPicPr>
          <p:nvPr/>
        </p:nvPicPr>
        <p:blipFill>
          <a:blip r:embed="rId5"/>
          <a:stretch>
            <a:fillRect/>
          </a:stretch>
        </p:blipFill>
        <p:spPr>
          <a:xfrm>
            <a:off x="153374" y="1118567"/>
            <a:ext cx="865707" cy="1115665"/>
          </a:xfrm>
          <a:prstGeom prst="rect">
            <a:avLst/>
          </a:prstGeom>
        </p:spPr>
      </p:pic>
      <p:sp>
        <p:nvSpPr>
          <p:cNvPr id="25" name="TextBox 24">
            <a:extLst>
              <a:ext uri="{FF2B5EF4-FFF2-40B4-BE49-F238E27FC236}">
                <a16:creationId xmlns:a16="http://schemas.microsoft.com/office/drawing/2014/main" id="{7EC35408-DB85-4E15-82EE-79B6E115110D}"/>
              </a:ext>
            </a:extLst>
          </p:cNvPr>
          <p:cNvSpPr txBox="1"/>
          <p:nvPr/>
        </p:nvSpPr>
        <p:spPr>
          <a:xfrm>
            <a:off x="11371544" y="502920"/>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22</a:t>
            </a:r>
          </a:p>
        </p:txBody>
      </p:sp>
    </p:spTree>
    <p:extLst>
      <p:ext uri="{BB962C8B-B14F-4D97-AF65-F5344CB8AC3E}">
        <p14:creationId xmlns:p14="http://schemas.microsoft.com/office/powerpoint/2010/main" val="321727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159732"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Automation Services</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SCADA</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MES</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Wonderware Products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OPC and DDE Servers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InTouch SCADA</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IndustrialSQL</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Historian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InTrack</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MES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SQL Server</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Rockwell/Allen Bradley PLC Systems</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Highly-Resilient Systems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16" name="Title 3"/>
          <p:cNvSpPr txBox="1">
            <a:spLocks/>
          </p:cNvSpPr>
          <p:nvPr/>
        </p:nvSpPr>
        <p:spPr bwMode="gray">
          <a:xfrm>
            <a:off x="2801635" y="-3755"/>
            <a:ext cx="711317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06785" rtl="0" eaLnBrk="1" latinLnBrk="0" hangingPunct="1">
              <a:spcBef>
                <a:spcPct val="0"/>
              </a:spcBef>
              <a:buNone/>
              <a:defRPr lang="en-US" sz="3200" b="1" kern="1200" dirty="0">
                <a:solidFill>
                  <a:schemeClr val="tx2"/>
                </a:solidFill>
                <a:latin typeface="Arial" pitchFamily="34" charset="0"/>
                <a:ea typeface="+mj-ea"/>
                <a:cs typeface="Arial" pitchFamily="34" charset="0"/>
              </a:defRPr>
            </a:lvl1pPr>
          </a:lstStyle>
          <a:p>
            <a:pPr marL="0" marR="0" lvl="0" indent="0" algn="l" defTabSz="906785"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gency FB" pitchFamily="34" charset="0"/>
                <a:ea typeface="+mj-ea"/>
                <a:cs typeface="Arial" pitchFamily="34" charset="0"/>
              </a:rPr>
              <a:t>Medical Device Manufacturing</a:t>
            </a:r>
          </a:p>
        </p:txBody>
      </p:sp>
      <p:sp>
        <p:nvSpPr>
          <p:cNvPr id="8" name="Rectangle 7"/>
          <p:cNvSpPr/>
          <p:nvPr/>
        </p:nvSpPr>
        <p:spPr>
          <a:xfrm>
            <a:off x="1273725" y="2514600"/>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Requirements Analysis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Monitoring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Compliance Data and Reporting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Information Analysis and Design </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Installation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Training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Implementation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Program Management</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Governance</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Vendor Management</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Testing</a:t>
            </a:r>
          </a:p>
        </p:txBody>
      </p:sp>
      <p:sp>
        <p:nvSpPr>
          <p:cNvPr id="11" name="Rectangle 10"/>
          <p:cNvSpPr/>
          <p:nvPr/>
        </p:nvSpPr>
        <p:spPr>
          <a:xfrm>
            <a:off x="1273724" y="914400"/>
            <a:ext cx="849336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Operational Monitoring</a:t>
            </a:r>
          </a:p>
        </p:txBody>
      </p:sp>
      <p:sp>
        <p:nvSpPr>
          <p:cNvPr id="12" name="Rectangle 11"/>
          <p:cNvSpPr/>
          <p:nvPr/>
        </p:nvSpPr>
        <p:spPr>
          <a:xfrm>
            <a:off x="1273725" y="2133600"/>
            <a:ext cx="272134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a:t>
            </a:r>
            <a:r>
              <a:rPr kumimoji="0" lang="en-US" sz="1400" b="1" i="0" u="none" strike="noStrike" kern="1200" cap="none" spc="0" normalizeH="0" baseline="0" noProof="0" dirty="0" err="1">
                <a:ln>
                  <a:noFill/>
                </a:ln>
                <a:solidFill>
                  <a:prstClr val="black"/>
                </a:solidFill>
                <a:effectLst/>
                <a:uLnTx/>
                <a:uFillTx/>
                <a:latin typeface="Arial"/>
                <a:ea typeface="+mn-ea"/>
                <a:cs typeface="+mn-cs"/>
              </a:rPr>
              <a:t>olution</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4174770" y="2133600"/>
            <a:ext cx="2721348"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Technology Landscape</a:t>
            </a:r>
          </a:p>
        </p:txBody>
      </p:sp>
      <p:sp>
        <p:nvSpPr>
          <p:cNvPr id="14" name="Rectangle 13"/>
          <p:cNvSpPr/>
          <p:nvPr/>
        </p:nvSpPr>
        <p:spPr>
          <a:xfrm>
            <a:off x="2763241" y="1295400"/>
            <a:ext cx="7003853"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Contact Lens </a:t>
            </a:r>
            <a:r>
              <a:rPr kumimoji="0" lang="en-IN" sz="14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Manufacturer</a:t>
            </a:r>
            <a:r>
              <a:rPr kumimoji="0" lang="en-IN" sz="14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a:t>
            </a:r>
          </a:p>
        </p:txBody>
      </p:sp>
      <p:sp>
        <p:nvSpPr>
          <p:cNvPr id="15" name="Rectangle 14"/>
          <p:cNvSpPr/>
          <p:nvPr/>
        </p:nvSpPr>
        <p:spPr>
          <a:xfrm>
            <a:off x="1273723" y="1295400"/>
            <a:ext cx="1371600"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ctr"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Manufacturing</a:t>
            </a:r>
          </a:p>
        </p:txBody>
      </p:sp>
      <p:sp>
        <p:nvSpPr>
          <p:cNvPr id="19" name="Rectangle 18"/>
          <p:cNvSpPr/>
          <p:nvPr/>
        </p:nvSpPr>
        <p:spPr>
          <a:xfrm>
            <a:off x="7041055"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 and Implementation Projects for several years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Instrumentation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Network Management</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Scientific Data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Daily Management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Control Efficiency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OT Systems Monitoring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Data Storage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0" name="Rectangle 19"/>
          <p:cNvSpPr/>
          <p:nvPr/>
        </p:nvSpPr>
        <p:spPr>
          <a:xfrm>
            <a:off x="7041055" y="2133600"/>
            <a:ext cx="2726036"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Value Delivered</a:t>
            </a:r>
          </a:p>
        </p:txBody>
      </p:sp>
      <p:sp>
        <p:nvSpPr>
          <p:cNvPr id="21" name="Rectangle 20"/>
          <p:cNvSpPr/>
          <p:nvPr/>
        </p:nvSpPr>
        <p:spPr>
          <a:xfrm>
            <a:off x="9914803" y="2514600"/>
            <a:ext cx="1995216"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Data Points logged and reported.</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Time-based secure data reporting to 21CFRpt11 compliance.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Performance visibility.</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1st </a:t>
            </a:r>
            <a:r>
              <a:rPr kumimoji="0" lang="en-IN"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InTrack</a:t>
            </a: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MES in UK</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Customer delighted</a:t>
            </a:r>
          </a:p>
        </p:txBody>
      </p:sp>
      <p:sp>
        <p:nvSpPr>
          <p:cNvPr id="22" name="Rectangle 21"/>
          <p:cNvSpPr/>
          <p:nvPr/>
        </p:nvSpPr>
        <p:spPr>
          <a:xfrm>
            <a:off x="9914802" y="2133601"/>
            <a:ext cx="2011680"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Metrics</a:t>
            </a:r>
          </a:p>
        </p:txBody>
      </p:sp>
      <p:sp>
        <p:nvSpPr>
          <p:cNvPr id="29" name="Rectangle 28"/>
          <p:cNvSpPr/>
          <p:nvPr/>
        </p:nvSpPr>
        <p:spPr>
          <a:xfrm>
            <a:off x="4174767" y="6499736"/>
            <a:ext cx="5592324" cy="317323"/>
          </a:xfrm>
          <a:prstGeom prst="rect">
            <a:avLst/>
          </a:prstGeom>
          <a:solidFill>
            <a:schemeClr val="tx2"/>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OT Services in Regulated Industries</a:t>
            </a:r>
          </a:p>
        </p:txBody>
      </p:sp>
      <p:pic>
        <p:nvPicPr>
          <p:cNvPr id="30" name="Picture 4" descr="Thumb-up">
            <a:hlinkClick r:id="rId3" tooltip="Thumb-up"/>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2335" y="6440577"/>
            <a:ext cx="418648" cy="4296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D7EBD96-0C06-4AFC-A913-FB2118B59AE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078" y="1427747"/>
            <a:ext cx="1073727" cy="328746"/>
          </a:xfrm>
          <a:prstGeom prst="rect">
            <a:avLst/>
          </a:prstGeom>
        </p:spPr>
      </p:pic>
      <p:sp>
        <p:nvSpPr>
          <p:cNvPr id="25" name="TextBox 24">
            <a:extLst>
              <a:ext uri="{FF2B5EF4-FFF2-40B4-BE49-F238E27FC236}">
                <a16:creationId xmlns:a16="http://schemas.microsoft.com/office/drawing/2014/main" id="{1E430027-627B-488D-BEE5-95051043D2F2}"/>
              </a:ext>
            </a:extLst>
          </p:cNvPr>
          <p:cNvSpPr txBox="1"/>
          <p:nvPr/>
        </p:nvSpPr>
        <p:spPr>
          <a:xfrm>
            <a:off x="11490542" y="502920"/>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23</a:t>
            </a:r>
          </a:p>
        </p:txBody>
      </p:sp>
    </p:spTree>
    <p:extLst>
      <p:ext uri="{BB962C8B-B14F-4D97-AF65-F5344CB8AC3E}">
        <p14:creationId xmlns:p14="http://schemas.microsoft.com/office/powerpoint/2010/main" val="277189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159732"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SCADA</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MES</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Wonderware Products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OPC and DDE Servers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InTouch SCADA</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SPC MES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SQL Server</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Statistical Process Control</a:t>
            </a:r>
          </a:p>
        </p:txBody>
      </p:sp>
      <p:sp>
        <p:nvSpPr>
          <p:cNvPr id="16" name="Title 3"/>
          <p:cNvSpPr txBox="1">
            <a:spLocks/>
          </p:cNvSpPr>
          <p:nvPr/>
        </p:nvSpPr>
        <p:spPr bwMode="gray">
          <a:xfrm>
            <a:off x="2801635" y="-3755"/>
            <a:ext cx="711317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06785" rtl="0" eaLnBrk="1" latinLnBrk="0" hangingPunct="1">
              <a:spcBef>
                <a:spcPct val="0"/>
              </a:spcBef>
              <a:buNone/>
              <a:defRPr lang="en-US" sz="3200" b="1" kern="1200" dirty="0">
                <a:solidFill>
                  <a:schemeClr val="tx2"/>
                </a:solidFill>
                <a:latin typeface="Arial" pitchFamily="34" charset="0"/>
                <a:ea typeface="+mj-ea"/>
                <a:cs typeface="Arial" pitchFamily="34" charset="0"/>
              </a:defRPr>
            </a:lvl1pPr>
          </a:lstStyle>
          <a:p>
            <a:pPr marL="0" marR="0" lvl="0" indent="0" algn="l" defTabSz="906785"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gency FB" pitchFamily="34" charset="0"/>
                <a:ea typeface="+mj-ea"/>
                <a:cs typeface="Arial" pitchFamily="34" charset="0"/>
              </a:rPr>
              <a:t>FMCG and Chemical Manufacturing</a:t>
            </a:r>
          </a:p>
        </p:txBody>
      </p:sp>
      <p:sp>
        <p:nvSpPr>
          <p:cNvPr id="8" name="Rectangle 7"/>
          <p:cNvSpPr/>
          <p:nvPr/>
        </p:nvSpPr>
        <p:spPr>
          <a:xfrm>
            <a:off x="1273725" y="2514600"/>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Requirements Analysis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Monitoring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Compliance Data and Reporting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Information Analysis and Design </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Installation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Implementation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Testing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Training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Project Management</a:t>
            </a:r>
          </a:p>
        </p:txBody>
      </p:sp>
      <p:sp>
        <p:nvSpPr>
          <p:cNvPr id="11" name="Rectangle 10"/>
          <p:cNvSpPr/>
          <p:nvPr/>
        </p:nvSpPr>
        <p:spPr>
          <a:xfrm>
            <a:off x="1273724" y="914400"/>
            <a:ext cx="849336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Operational Monitoring</a:t>
            </a:r>
          </a:p>
        </p:txBody>
      </p:sp>
      <p:sp>
        <p:nvSpPr>
          <p:cNvPr id="12" name="Rectangle 11"/>
          <p:cNvSpPr/>
          <p:nvPr/>
        </p:nvSpPr>
        <p:spPr>
          <a:xfrm>
            <a:off x="1273725" y="2133600"/>
            <a:ext cx="272134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a:t>
            </a:r>
            <a:r>
              <a:rPr kumimoji="0" lang="en-US" sz="1400" b="1" i="0" u="none" strike="noStrike" kern="1200" cap="none" spc="0" normalizeH="0" baseline="0" noProof="0" dirty="0" err="1">
                <a:ln>
                  <a:noFill/>
                </a:ln>
                <a:solidFill>
                  <a:prstClr val="black"/>
                </a:solidFill>
                <a:effectLst/>
                <a:uLnTx/>
                <a:uFillTx/>
                <a:latin typeface="Arial"/>
                <a:ea typeface="+mn-ea"/>
                <a:cs typeface="+mn-cs"/>
              </a:rPr>
              <a:t>olution</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4174770" y="2133600"/>
            <a:ext cx="2721348"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Technology Landscape</a:t>
            </a:r>
          </a:p>
        </p:txBody>
      </p:sp>
      <p:sp>
        <p:nvSpPr>
          <p:cNvPr id="14" name="Rectangle 13"/>
          <p:cNvSpPr/>
          <p:nvPr/>
        </p:nvSpPr>
        <p:spPr>
          <a:xfrm>
            <a:off x="2763241" y="1295400"/>
            <a:ext cx="7003853"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Proctor and Gamble Dartford.</a:t>
            </a:r>
          </a:p>
        </p:txBody>
      </p:sp>
      <p:sp>
        <p:nvSpPr>
          <p:cNvPr id="15" name="Rectangle 14"/>
          <p:cNvSpPr/>
          <p:nvPr/>
        </p:nvSpPr>
        <p:spPr>
          <a:xfrm>
            <a:off x="1273723" y="1295400"/>
            <a:ext cx="1371600"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ctr"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Manufacturing</a:t>
            </a:r>
          </a:p>
        </p:txBody>
      </p:sp>
      <p:sp>
        <p:nvSpPr>
          <p:cNvPr id="19" name="Rectangle 18"/>
          <p:cNvSpPr/>
          <p:nvPr/>
        </p:nvSpPr>
        <p:spPr>
          <a:xfrm>
            <a:off x="7041055"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 and Implementation Projects for several years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Instrumentation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Network Management</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Scientific Data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Daily Management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Control Efficiency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OT Systems Monitoring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Data Storage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0" name="Rectangle 19"/>
          <p:cNvSpPr/>
          <p:nvPr/>
        </p:nvSpPr>
        <p:spPr>
          <a:xfrm>
            <a:off x="7041055" y="2133600"/>
            <a:ext cx="2726036"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Value Delivered</a:t>
            </a:r>
          </a:p>
        </p:txBody>
      </p:sp>
      <p:sp>
        <p:nvSpPr>
          <p:cNvPr id="21" name="Rectangle 20"/>
          <p:cNvSpPr/>
          <p:nvPr/>
        </p:nvSpPr>
        <p:spPr>
          <a:xfrm>
            <a:off x="9914803" y="2514600"/>
            <a:ext cx="1995216"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Data Points logged and reported.</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Time-based secure data reporting to P&amp;G Standards compliance.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Performance visibility.</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1st SPC MES in UK</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Customer delighted</a:t>
            </a:r>
          </a:p>
        </p:txBody>
      </p:sp>
      <p:sp>
        <p:nvSpPr>
          <p:cNvPr id="22" name="Rectangle 21"/>
          <p:cNvSpPr/>
          <p:nvPr/>
        </p:nvSpPr>
        <p:spPr>
          <a:xfrm>
            <a:off x="9914802" y="2133601"/>
            <a:ext cx="2011680"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Metrics</a:t>
            </a:r>
          </a:p>
        </p:txBody>
      </p:sp>
      <p:sp>
        <p:nvSpPr>
          <p:cNvPr id="29" name="Rectangle 28"/>
          <p:cNvSpPr/>
          <p:nvPr/>
        </p:nvSpPr>
        <p:spPr>
          <a:xfrm>
            <a:off x="4174767" y="6499736"/>
            <a:ext cx="5592324" cy="317323"/>
          </a:xfrm>
          <a:prstGeom prst="rect">
            <a:avLst/>
          </a:prstGeom>
          <a:solidFill>
            <a:schemeClr val="tx2"/>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OT Services in Regulated Industries</a:t>
            </a:r>
          </a:p>
        </p:txBody>
      </p:sp>
      <p:pic>
        <p:nvPicPr>
          <p:cNvPr id="30" name="Picture 4" descr="Thumb-up">
            <a:hlinkClick r:id="rId3" tooltip="Thumb-up"/>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2335" y="6440577"/>
            <a:ext cx="418648" cy="4296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8427AC-3CEF-4F6D-A6EE-D6BCFBF874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118" y="1427020"/>
            <a:ext cx="1145798" cy="498759"/>
          </a:xfrm>
          <a:prstGeom prst="rect">
            <a:avLst/>
          </a:prstGeom>
        </p:spPr>
      </p:pic>
      <p:sp>
        <p:nvSpPr>
          <p:cNvPr id="25" name="TextBox 24">
            <a:extLst>
              <a:ext uri="{FF2B5EF4-FFF2-40B4-BE49-F238E27FC236}">
                <a16:creationId xmlns:a16="http://schemas.microsoft.com/office/drawing/2014/main" id="{CFF05C56-74CC-4EA8-ACED-76B4146E7838}"/>
              </a:ext>
            </a:extLst>
          </p:cNvPr>
          <p:cNvSpPr txBox="1"/>
          <p:nvPr/>
        </p:nvSpPr>
        <p:spPr>
          <a:xfrm>
            <a:off x="11434175" y="571546"/>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24</a:t>
            </a:r>
          </a:p>
        </p:txBody>
      </p:sp>
    </p:spTree>
    <p:extLst>
      <p:ext uri="{BB962C8B-B14F-4D97-AF65-F5344CB8AC3E}">
        <p14:creationId xmlns:p14="http://schemas.microsoft.com/office/powerpoint/2010/main" val="3989840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159732"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SCADA</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MES</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Wonderware Products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OPC and DDE Servers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InTouch SCADA</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IndustrialSQL</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Historian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SQL Server</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WebReporting</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Services</a:t>
            </a:r>
          </a:p>
        </p:txBody>
      </p:sp>
      <p:sp>
        <p:nvSpPr>
          <p:cNvPr id="16" name="Title 3"/>
          <p:cNvSpPr txBox="1">
            <a:spLocks/>
          </p:cNvSpPr>
          <p:nvPr/>
        </p:nvSpPr>
        <p:spPr bwMode="gray">
          <a:xfrm>
            <a:off x="2801635" y="-3755"/>
            <a:ext cx="711317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06785" rtl="0" eaLnBrk="1" latinLnBrk="0" hangingPunct="1">
              <a:spcBef>
                <a:spcPct val="0"/>
              </a:spcBef>
              <a:buNone/>
              <a:defRPr lang="en-US" sz="3200" b="1" kern="1200" dirty="0">
                <a:solidFill>
                  <a:schemeClr val="tx2"/>
                </a:solidFill>
                <a:latin typeface="Arial" pitchFamily="34" charset="0"/>
                <a:ea typeface="+mj-ea"/>
                <a:cs typeface="Arial" pitchFamily="34" charset="0"/>
              </a:defRPr>
            </a:lvl1pPr>
          </a:lstStyle>
          <a:p>
            <a:pPr marL="0" marR="0" lvl="0" indent="0" algn="l" defTabSz="906785"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gency FB" pitchFamily="34" charset="0"/>
                <a:ea typeface="+mj-ea"/>
                <a:cs typeface="Arial" pitchFamily="34" charset="0"/>
              </a:rPr>
              <a:t>Food Manufacturing</a:t>
            </a:r>
          </a:p>
        </p:txBody>
      </p:sp>
      <p:sp>
        <p:nvSpPr>
          <p:cNvPr id="8" name="Rectangle 7"/>
          <p:cNvSpPr/>
          <p:nvPr/>
        </p:nvSpPr>
        <p:spPr>
          <a:xfrm>
            <a:off x="1273725" y="2514600"/>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Requirements Analysis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Monitoring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Compliance Data and Reporting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Information Analysis and Design </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Installation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Implementation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Testing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Training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Project Management</a:t>
            </a:r>
          </a:p>
        </p:txBody>
      </p:sp>
      <p:sp>
        <p:nvSpPr>
          <p:cNvPr id="11" name="Rectangle 10"/>
          <p:cNvSpPr/>
          <p:nvPr/>
        </p:nvSpPr>
        <p:spPr>
          <a:xfrm>
            <a:off x="1273724" y="914400"/>
            <a:ext cx="849336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Operational Monitoring</a:t>
            </a:r>
          </a:p>
        </p:txBody>
      </p:sp>
      <p:sp>
        <p:nvSpPr>
          <p:cNvPr id="12" name="Rectangle 11"/>
          <p:cNvSpPr/>
          <p:nvPr/>
        </p:nvSpPr>
        <p:spPr>
          <a:xfrm>
            <a:off x="1273725" y="2133600"/>
            <a:ext cx="272134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a:t>
            </a:r>
            <a:r>
              <a:rPr kumimoji="0" lang="en-US" sz="1400" b="1" i="0" u="none" strike="noStrike" kern="1200" cap="none" spc="0" normalizeH="0" baseline="0" noProof="0" dirty="0" err="1">
                <a:ln>
                  <a:noFill/>
                </a:ln>
                <a:solidFill>
                  <a:prstClr val="black"/>
                </a:solidFill>
                <a:effectLst/>
                <a:uLnTx/>
                <a:uFillTx/>
                <a:latin typeface="Arial"/>
                <a:ea typeface="+mn-ea"/>
                <a:cs typeface="+mn-cs"/>
              </a:rPr>
              <a:t>olution</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4174770" y="2133600"/>
            <a:ext cx="2721348"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Technology Landscape</a:t>
            </a:r>
          </a:p>
        </p:txBody>
      </p:sp>
      <p:sp>
        <p:nvSpPr>
          <p:cNvPr id="14" name="Rectangle 13"/>
          <p:cNvSpPr/>
          <p:nvPr/>
        </p:nvSpPr>
        <p:spPr>
          <a:xfrm>
            <a:off x="2763241" y="1295400"/>
            <a:ext cx="7003853"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Ginsters</a:t>
            </a:r>
            <a:r>
              <a:rPr kumimoji="0" lang="en-IN" sz="14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 Cornwall.</a:t>
            </a:r>
          </a:p>
        </p:txBody>
      </p:sp>
      <p:sp>
        <p:nvSpPr>
          <p:cNvPr id="15" name="Rectangle 14"/>
          <p:cNvSpPr/>
          <p:nvPr/>
        </p:nvSpPr>
        <p:spPr>
          <a:xfrm>
            <a:off x="1273723" y="1295400"/>
            <a:ext cx="1371600"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ctr"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Manufacturing</a:t>
            </a:r>
          </a:p>
        </p:txBody>
      </p:sp>
      <p:sp>
        <p:nvSpPr>
          <p:cNvPr id="19" name="Rectangle 18"/>
          <p:cNvSpPr/>
          <p:nvPr/>
        </p:nvSpPr>
        <p:spPr>
          <a:xfrm>
            <a:off x="7041055"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 and Implementation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Instrumentation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Network Management</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Scientific Data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Daily Management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Control Efficiency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OT Systems Monitoring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Data Storage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0" name="Rectangle 19"/>
          <p:cNvSpPr/>
          <p:nvPr/>
        </p:nvSpPr>
        <p:spPr>
          <a:xfrm>
            <a:off x="7041055" y="2133600"/>
            <a:ext cx="2726036"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Value Delivered</a:t>
            </a:r>
          </a:p>
        </p:txBody>
      </p:sp>
      <p:sp>
        <p:nvSpPr>
          <p:cNvPr id="21" name="Rectangle 20"/>
          <p:cNvSpPr/>
          <p:nvPr/>
        </p:nvSpPr>
        <p:spPr>
          <a:xfrm>
            <a:off x="9914803" y="2514600"/>
            <a:ext cx="1995216"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Data Points logged and reported.</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Time-based secure data reporting for audit compliance.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Performance visibility.</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Customer delighted</a:t>
            </a:r>
          </a:p>
        </p:txBody>
      </p:sp>
      <p:sp>
        <p:nvSpPr>
          <p:cNvPr id="22" name="Rectangle 21"/>
          <p:cNvSpPr/>
          <p:nvPr/>
        </p:nvSpPr>
        <p:spPr>
          <a:xfrm>
            <a:off x="9914802" y="2133601"/>
            <a:ext cx="2011680"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Metrics</a:t>
            </a:r>
          </a:p>
        </p:txBody>
      </p:sp>
      <p:sp>
        <p:nvSpPr>
          <p:cNvPr id="29" name="Rectangle 28"/>
          <p:cNvSpPr/>
          <p:nvPr/>
        </p:nvSpPr>
        <p:spPr>
          <a:xfrm>
            <a:off x="4174767" y="6499736"/>
            <a:ext cx="5592324" cy="317323"/>
          </a:xfrm>
          <a:prstGeom prst="rect">
            <a:avLst/>
          </a:prstGeom>
          <a:solidFill>
            <a:schemeClr val="tx2"/>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OT Services in Regulated Industries</a:t>
            </a:r>
          </a:p>
        </p:txBody>
      </p:sp>
      <p:pic>
        <p:nvPicPr>
          <p:cNvPr id="30" name="Picture 4" descr="Thumb-up">
            <a:hlinkClick r:id="rId3" tooltip="Thumb-up"/>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2335" y="6440577"/>
            <a:ext cx="418648" cy="4296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D21258-C8E2-460A-8C25-79B49E329D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164" y="1305298"/>
            <a:ext cx="883620" cy="496482"/>
          </a:xfrm>
          <a:prstGeom prst="rect">
            <a:avLst/>
          </a:prstGeom>
        </p:spPr>
      </p:pic>
      <p:sp>
        <p:nvSpPr>
          <p:cNvPr id="25" name="TextBox 24">
            <a:extLst>
              <a:ext uri="{FF2B5EF4-FFF2-40B4-BE49-F238E27FC236}">
                <a16:creationId xmlns:a16="http://schemas.microsoft.com/office/drawing/2014/main" id="{9665C5A3-8C6E-4392-A53E-941C672F411C}"/>
              </a:ext>
            </a:extLst>
          </p:cNvPr>
          <p:cNvSpPr txBox="1"/>
          <p:nvPr/>
        </p:nvSpPr>
        <p:spPr>
          <a:xfrm>
            <a:off x="11471753" y="465074"/>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25</a:t>
            </a:r>
          </a:p>
        </p:txBody>
      </p:sp>
    </p:spTree>
    <p:extLst>
      <p:ext uri="{BB962C8B-B14F-4D97-AF65-F5344CB8AC3E}">
        <p14:creationId xmlns:p14="http://schemas.microsoft.com/office/powerpoint/2010/main" val="371519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159732"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SCADA</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MES</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Wonderware Products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OPC and DDE Servers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InTouch SCADA</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IndustrialSQL</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Historian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SQL Server</a:t>
            </a:r>
          </a:p>
          <a:p>
            <a:pPr marL="0" marR="0" lvl="0" indent="0" algn="l" defTabSz="914400" rtl="0" eaLnBrk="1" fontAlgn="auto" latinLnBrk="0" hangingPunct="1">
              <a:lnSpc>
                <a:spcPct val="100000"/>
              </a:lnSpc>
              <a:spcBef>
                <a:spcPct val="20000"/>
              </a:spcBef>
              <a:spcAft>
                <a:spcPts val="200"/>
              </a:spcAft>
              <a:buClr>
                <a:srgbClr val="C00000"/>
              </a:buClr>
              <a:buSzTx/>
              <a:buFontTx/>
              <a:buNone/>
              <a:tabLst/>
              <a:defRPr/>
            </a:pP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WebReporting</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Services</a:t>
            </a:r>
          </a:p>
        </p:txBody>
      </p:sp>
      <p:sp>
        <p:nvSpPr>
          <p:cNvPr id="16" name="Title 3"/>
          <p:cNvSpPr txBox="1">
            <a:spLocks/>
          </p:cNvSpPr>
          <p:nvPr/>
        </p:nvSpPr>
        <p:spPr bwMode="gray">
          <a:xfrm>
            <a:off x="2801635" y="-3755"/>
            <a:ext cx="711317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06785" rtl="0" eaLnBrk="1" latinLnBrk="0" hangingPunct="1">
              <a:spcBef>
                <a:spcPct val="0"/>
              </a:spcBef>
              <a:buNone/>
              <a:defRPr lang="en-US" sz="3200" b="1" kern="1200" dirty="0">
                <a:solidFill>
                  <a:schemeClr val="tx2"/>
                </a:solidFill>
                <a:latin typeface="Arial" pitchFamily="34" charset="0"/>
                <a:ea typeface="+mj-ea"/>
                <a:cs typeface="Arial" pitchFamily="34" charset="0"/>
              </a:defRPr>
            </a:lvl1pPr>
          </a:lstStyle>
          <a:p>
            <a:pPr marL="0" marR="0" lvl="0" indent="0" algn="l" defTabSz="906785"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gency FB" pitchFamily="34" charset="0"/>
                <a:ea typeface="+mj-ea"/>
                <a:cs typeface="Arial" pitchFamily="34" charset="0"/>
              </a:rPr>
              <a:t>Food Manufacturing</a:t>
            </a:r>
          </a:p>
        </p:txBody>
      </p:sp>
      <p:sp>
        <p:nvSpPr>
          <p:cNvPr id="8" name="Rectangle 7"/>
          <p:cNvSpPr/>
          <p:nvPr/>
        </p:nvSpPr>
        <p:spPr>
          <a:xfrm>
            <a:off x="1273725" y="2514600"/>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Requirements Analysis</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Monitoring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Compliance Data and Reporting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Information Analysis and Design </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Installation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Implementation</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Testing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Training</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Project Management</a:t>
            </a:r>
          </a:p>
          <a:p>
            <a:pPr marL="228600" marR="0" lvl="0" indent="-228600" algn="l" defTabSz="914400" rtl="0" eaLnBrk="1" fontAlgn="auto" latinLnBrk="0" hangingPunct="1">
              <a:lnSpc>
                <a:spcPct val="100000"/>
              </a:lnSpc>
              <a:spcBef>
                <a:spcPct val="20000"/>
              </a:spcBef>
              <a:spcAft>
                <a:spcPts val="200"/>
              </a:spcAft>
              <a:buClr>
                <a:srgbClr val="C00000"/>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Convert 40Mb </a:t>
            </a:r>
            <a:r>
              <a:rPr kumimoji="0" lang="en-US"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xls</a:t>
            </a:r>
            <a:r>
              <a:rPr kumimoji="0" lang="en-US"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into MES</a:t>
            </a:r>
          </a:p>
        </p:txBody>
      </p:sp>
      <p:sp>
        <p:nvSpPr>
          <p:cNvPr id="11" name="Rectangle 10"/>
          <p:cNvSpPr/>
          <p:nvPr/>
        </p:nvSpPr>
        <p:spPr>
          <a:xfrm>
            <a:off x="1273724" y="914400"/>
            <a:ext cx="849336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Operational Monitoring</a:t>
            </a:r>
          </a:p>
        </p:txBody>
      </p:sp>
      <p:sp>
        <p:nvSpPr>
          <p:cNvPr id="12" name="Rectangle 11"/>
          <p:cNvSpPr/>
          <p:nvPr/>
        </p:nvSpPr>
        <p:spPr>
          <a:xfrm>
            <a:off x="1273725" y="2133600"/>
            <a:ext cx="2721349"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a:t>
            </a:r>
            <a:r>
              <a:rPr kumimoji="0" lang="en-US" sz="1400" b="1" i="0" u="none" strike="noStrike" kern="1200" cap="none" spc="0" normalizeH="0" baseline="0" noProof="0" dirty="0" err="1">
                <a:ln>
                  <a:noFill/>
                </a:ln>
                <a:solidFill>
                  <a:prstClr val="black"/>
                </a:solidFill>
                <a:effectLst/>
                <a:uLnTx/>
                <a:uFillTx/>
                <a:latin typeface="Arial"/>
                <a:ea typeface="+mn-ea"/>
                <a:cs typeface="+mn-cs"/>
              </a:rPr>
              <a:t>olution</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4174770" y="2133600"/>
            <a:ext cx="2721348"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Technology Landscape</a:t>
            </a:r>
          </a:p>
        </p:txBody>
      </p:sp>
      <p:sp>
        <p:nvSpPr>
          <p:cNvPr id="14" name="Rectangle 13"/>
          <p:cNvSpPr/>
          <p:nvPr/>
        </p:nvSpPr>
        <p:spPr>
          <a:xfrm>
            <a:off x="2763241" y="1295400"/>
            <a:ext cx="7003853"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Ryvita - Poole.</a:t>
            </a:r>
          </a:p>
        </p:txBody>
      </p:sp>
      <p:sp>
        <p:nvSpPr>
          <p:cNvPr id="15" name="Rectangle 14"/>
          <p:cNvSpPr/>
          <p:nvPr/>
        </p:nvSpPr>
        <p:spPr>
          <a:xfrm>
            <a:off x="1273723" y="1295400"/>
            <a:ext cx="1371600" cy="7620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ctr"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Manufacturing</a:t>
            </a:r>
          </a:p>
        </p:txBody>
      </p:sp>
      <p:sp>
        <p:nvSpPr>
          <p:cNvPr id="19" name="Rectangle 18"/>
          <p:cNvSpPr/>
          <p:nvPr/>
        </p:nvSpPr>
        <p:spPr>
          <a:xfrm>
            <a:off x="7041055" y="2514599"/>
            <a:ext cx="2721348"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Consultancy and Implementation projects over several years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Instrumentation Information</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Operational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Network Management</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Scientific Data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Daily Management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Control Efficiency Reports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OT Systems Monitoring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Validation Data Storage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endPar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0" name="Rectangle 19"/>
          <p:cNvSpPr/>
          <p:nvPr/>
        </p:nvSpPr>
        <p:spPr>
          <a:xfrm>
            <a:off x="7041055" y="2133600"/>
            <a:ext cx="2726036"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Value Delivered</a:t>
            </a:r>
          </a:p>
        </p:txBody>
      </p:sp>
      <p:sp>
        <p:nvSpPr>
          <p:cNvPr id="21" name="Rectangle 20"/>
          <p:cNvSpPr/>
          <p:nvPr/>
        </p:nvSpPr>
        <p:spPr>
          <a:xfrm>
            <a:off x="9914803" y="2514600"/>
            <a:ext cx="1995216" cy="384048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90% reduction in manual inputs</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Improvements in efficiency, accuracy, transparency and reporting</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Process and Operational Data Points logged and reported.</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Time-based secure data reporting for audit compliance.</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1</a:t>
            </a:r>
            <a:r>
              <a:rPr kumimoji="0" lang="en-IN" sz="1200" b="0" i="0" u="none" strike="noStrike" kern="1200" cap="none" spc="0" normalizeH="0" baseline="30000" noProof="0" dirty="0">
                <a:ln>
                  <a:noFill/>
                </a:ln>
                <a:solidFill>
                  <a:prstClr val="black"/>
                </a:solidFill>
                <a:effectLst/>
                <a:uLnTx/>
                <a:uFillTx/>
                <a:latin typeface="Arial"/>
                <a:ea typeface="Verdana" panose="020B0604030504040204" pitchFamily="34" charset="0"/>
                <a:cs typeface="Verdana" panose="020B0604030504040204" pitchFamily="34" charset="0"/>
              </a:rPr>
              <a:t>st</a:t>
            </a: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a:t>
            </a:r>
            <a:r>
              <a:rPr kumimoji="0" lang="en-IN"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Citect</a:t>
            </a: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a:t>
            </a:r>
            <a:r>
              <a:rPr kumimoji="0" lang="en-IN" sz="1200" b="0"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Ampla</a:t>
            </a: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MES in UK</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Performance visibility.</a:t>
            </a:r>
          </a:p>
          <a:p>
            <a:pPr marL="228600" marR="0" lvl="0" indent="-228600" algn="l" defTabSz="914400" rtl="0" eaLnBrk="1" fontAlgn="auto" latinLnBrk="0" hangingPunct="1">
              <a:lnSpc>
                <a:spcPct val="100000"/>
              </a:lnSpc>
              <a:spcBef>
                <a:spcPts val="0"/>
              </a:spcBef>
              <a:spcAft>
                <a:spcPts val="200"/>
              </a:spcAft>
              <a:buClr>
                <a:srgbClr val="C00000"/>
              </a:buClr>
              <a:buSzTx/>
              <a:buFont typeface="Wingdings" pitchFamily="2" charset="2"/>
              <a:buChar char="§"/>
              <a:tabLst/>
              <a:defRPr/>
            </a:pPr>
            <a:r>
              <a:rPr kumimoji="0" lang="en-IN" sz="12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Customer delighted</a:t>
            </a:r>
          </a:p>
        </p:txBody>
      </p:sp>
      <p:sp>
        <p:nvSpPr>
          <p:cNvPr id="22" name="Rectangle 21"/>
          <p:cNvSpPr/>
          <p:nvPr/>
        </p:nvSpPr>
        <p:spPr>
          <a:xfrm>
            <a:off x="9914802" y="2133601"/>
            <a:ext cx="2011680" cy="304800"/>
          </a:xfrm>
          <a:prstGeom prst="rect">
            <a:avLst/>
          </a:prstGeom>
          <a:solidFill>
            <a:schemeClr val="bg1"/>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l" defTabSz="94893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Metrics</a:t>
            </a:r>
          </a:p>
        </p:txBody>
      </p:sp>
      <p:sp>
        <p:nvSpPr>
          <p:cNvPr id="29" name="Rectangle 28"/>
          <p:cNvSpPr/>
          <p:nvPr/>
        </p:nvSpPr>
        <p:spPr>
          <a:xfrm>
            <a:off x="4174767" y="6499736"/>
            <a:ext cx="5592324" cy="317323"/>
          </a:xfrm>
          <a:prstGeom prst="rect">
            <a:avLst/>
          </a:prstGeom>
          <a:solidFill>
            <a:schemeClr val="tx2"/>
          </a:solidFill>
          <a:ln w="6350">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2450" tIns="45720" rIns="92450" bIns="46226" rtlCol="0" anchor="t" anchorCtr="0"/>
          <a:lstStyle/>
          <a:p>
            <a:pPr marL="0" marR="0" lvl="0" indent="0" algn="ctr" defTabSz="9489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OT Services in Regulated Industries</a:t>
            </a:r>
          </a:p>
        </p:txBody>
      </p:sp>
      <p:pic>
        <p:nvPicPr>
          <p:cNvPr id="30" name="Picture 4" descr="Thumb-up">
            <a:hlinkClick r:id="rId3" tooltip="Thumb-up"/>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2335" y="6440577"/>
            <a:ext cx="418648" cy="4296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F440A0-4BFA-46B1-B755-4A8B5F0856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6648" y="1197014"/>
            <a:ext cx="889680" cy="877870"/>
          </a:xfrm>
          <a:prstGeom prst="rect">
            <a:avLst/>
          </a:prstGeom>
        </p:spPr>
      </p:pic>
      <p:sp>
        <p:nvSpPr>
          <p:cNvPr id="25" name="TextBox 24">
            <a:extLst>
              <a:ext uri="{FF2B5EF4-FFF2-40B4-BE49-F238E27FC236}">
                <a16:creationId xmlns:a16="http://schemas.microsoft.com/office/drawing/2014/main" id="{42566113-B97A-47A1-A3FD-31C8ABCE38AA}"/>
              </a:ext>
            </a:extLst>
          </p:cNvPr>
          <p:cNvSpPr txBox="1"/>
          <p:nvPr/>
        </p:nvSpPr>
        <p:spPr>
          <a:xfrm>
            <a:off x="11471753" y="559019"/>
            <a:ext cx="701458"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1200" b="1" i="1" u="none" strike="noStrike" kern="1200" cap="none" spc="0" normalizeH="0" baseline="0" noProof="0" dirty="0">
                <a:ln>
                  <a:noFill/>
                </a:ln>
                <a:solidFill>
                  <a:srgbClr val="00B050"/>
                </a:solidFill>
                <a:effectLst/>
                <a:uLnTx/>
                <a:uFillTx/>
                <a:latin typeface="Arial"/>
                <a:ea typeface="+mn-ea"/>
                <a:cs typeface="+mn-cs"/>
              </a:rPr>
              <a:t>Ref 26</a:t>
            </a:r>
          </a:p>
        </p:txBody>
      </p:sp>
    </p:spTree>
    <p:extLst>
      <p:ext uri="{BB962C8B-B14F-4D97-AF65-F5344CB8AC3E}">
        <p14:creationId xmlns:p14="http://schemas.microsoft.com/office/powerpoint/2010/main" val="227218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6064212" cy="287240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41983"/>
            <a:ext cx="6064212" cy="2849217"/>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941983"/>
            <a:ext cx="5989983" cy="2849217"/>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5999" y="-1"/>
            <a:ext cx="5989983" cy="2872409"/>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14312">
            <a:off x="10661686" y="120046"/>
            <a:ext cx="1447801" cy="966407"/>
          </a:xfrm>
          <a:prstGeom prst="rect">
            <a:avLst/>
          </a:prstGeom>
        </p:spPr>
      </p:pic>
      <p:sp>
        <p:nvSpPr>
          <p:cNvPr id="3" name="TextBox 2"/>
          <p:cNvSpPr txBox="1"/>
          <p:nvPr/>
        </p:nvSpPr>
        <p:spPr>
          <a:xfrm>
            <a:off x="4508390" y="2425148"/>
            <a:ext cx="1481591" cy="369332"/>
          </a:xfrm>
          <a:prstGeom prst="rect">
            <a:avLst/>
          </a:prstGeom>
          <a:solidFill>
            <a:schemeClr val="accent4"/>
          </a:solidFill>
        </p:spPr>
        <p:txBody>
          <a:bodyPr wrap="square" rtlCol="0">
            <a:spAutoFit/>
          </a:bodyPr>
          <a:lstStyle/>
          <a:p>
            <a:pPr algn="ctr"/>
            <a:r>
              <a:rPr lang="en-GB" dirty="0"/>
              <a:t>Nuclear</a:t>
            </a:r>
          </a:p>
        </p:txBody>
      </p:sp>
      <p:sp>
        <p:nvSpPr>
          <p:cNvPr id="10" name="TextBox 9"/>
          <p:cNvSpPr txBox="1"/>
          <p:nvPr/>
        </p:nvSpPr>
        <p:spPr>
          <a:xfrm>
            <a:off x="4508390" y="3052867"/>
            <a:ext cx="1481591" cy="369332"/>
          </a:xfrm>
          <a:prstGeom prst="rect">
            <a:avLst/>
          </a:prstGeom>
          <a:solidFill>
            <a:schemeClr val="accent4"/>
          </a:solidFill>
        </p:spPr>
        <p:txBody>
          <a:bodyPr wrap="square" rtlCol="0">
            <a:spAutoFit/>
          </a:bodyPr>
          <a:lstStyle/>
          <a:p>
            <a:pPr algn="ctr"/>
            <a:r>
              <a:rPr lang="en-GB" dirty="0"/>
              <a:t>Cyber</a:t>
            </a:r>
          </a:p>
        </p:txBody>
      </p:sp>
      <p:sp>
        <p:nvSpPr>
          <p:cNvPr id="12" name="TextBox 11"/>
          <p:cNvSpPr txBox="1"/>
          <p:nvPr/>
        </p:nvSpPr>
        <p:spPr>
          <a:xfrm>
            <a:off x="6192077" y="3052867"/>
            <a:ext cx="1600200" cy="369332"/>
          </a:xfrm>
          <a:prstGeom prst="rect">
            <a:avLst/>
          </a:prstGeom>
          <a:solidFill>
            <a:schemeClr val="accent4"/>
          </a:solidFill>
        </p:spPr>
        <p:txBody>
          <a:bodyPr wrap="square" rtlCol="0">
            <a:spAutoFit/>
          </a:bodyPr>
          <a:lstStyle/>
          <a:p>
            <a:pPr algn="ctr"/>
            <a:r>
              <a:rPr lang="en-GB" dirty="0"/>
              <a:t>Security</a:t>
            </a:r>
          </a:p>
        </p:txBody>
      </p:sp>
      <p:sp>
        <p:nvSpPr>
          <p:cNvPr id="15" name="TextBox 14"/>
          <p:cNvSpPr txBox="1"/>
          <p:nvPr/>
        </p:nvSpPr>
        <p:spPr>
          <a:xfrm>
            <a:off x="6192076" y="2425148"/>
            <a:ext cx="1600201" cy="369332"/>
          </a:xfrm>
          <a:prstGeom prst="rect">
            <a:avLst/>
          </a:prstGeom>
          <a:solidFill>
            <a:schemeClr val="accent4"/>
          </a:solidFill>
        </p:spPr>
        <p:txBody>
          <a:bodyPr wrap="square" rtlCol="0">
            <a:spAutoFit/>
          </a:bodyPr>
          <a:lstStyle/>
          <a:p>
            <a:pPr algn="ctr"/>
            <a:r>
              <a:rPr lang="en-GB" dirty="0"/>
              <a:t>Manufacturing</a:t>
            </a:r>
          </a:p>
        </p:txBody>
      </p:sp>
    </p:spTree>
    <p:extLst>
      <p:ext uri="{BB962C8B-B14F-4D97-AF65-F5344CB8AC3E}">
        <p14:creationId xmlns:p14="http://schemas.microsoft.com/office/powerpoint/2010/main" val="1710575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64DB7-D2CE-41EC-9F40-8B486DD81893}"/>
              </a:ext>
            </a:extLst>
          </p:cNvPr>
          <p:cNvSpPr txBox="1"/>
          <p:nvPr/>
        </p:nvSpPr>
        <p:spPr>
          <a:xfrm>
            <a:off x="1050512" y="851651"/>
            <a:ext cx="10403552" cy="566308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During the last 20 years this resource has worked across a wide Cyber Security spectrum; including, UK Government, Foreign Government, Critical National Infrastructure, Physical Security, Space, Aviation, Utilities, Manufacturing, Nuclear and Research.</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also been employed in a variety of roles including Cyber Security Subject Matter Expert (SME), Cyber Lead, Head of Security, UK CLAS Consultant, Security Engineer, Information Assurance Lead, IT Security Officer and Auditor. </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is an experienced Cyber security professional who is a former UK Government Security and Intelligence Advisor who is well respected in the Cyber Security field.  This resource has authored many papers on behalf of the UK Government in respect of the Critical National Infrastructure.</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extensive experience in dealing on a personal nature with agencies including commercial, public, local and national and foreign government.</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is well versed in all communications mediums, including satellite and radio, data networks and processor-controlled systems over protected networks and service orientated architectures.  This resource has extensive theoretical and practical knowledge on Computer Security, TEMPEST, Information Technology, Communications Security, Key Management, Data Protection, FOI, RIPA, PCI DSS, ISO27001/2, Security Policy Framework, JSP440, NIST, ISF, SANS, IEC62443 Suite, NIS, Risk Assessment and other legislative requirements including commercial and international.</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is an expert in the field of whole life Information Assurance (from requirements through to support; covering design, security testing, integration and delivery), security stakeholder management and the evaluation and accreditation of security products and systems.</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is well versed in all areas of Cyber security and the application of practical and relevant security to align with specific business and stakeholder risks and requirements within the corporate, enterprise, consortium and system / product environment.</a:t>
            </a:r>
          </a:p>
        </p:txBody>
      </p:sp>
      <p:sp>
        <p:nvSpPr>
          <p:cNvPr id="4" name="TextBox 3">
            <a:extLst>
              <a:ext uri="{FF2B5EF4-FFF2-40B4-BE49-F238E27FC236}">
                <a16:creationId xmlns:a16="http://schemas.microsoft.com/office/drawing/2014/main" id="{80440193-B565-4F9F-B7B3-62AC50A1B150}"/>
              </a:ext>
            </a:extLst>
          </p:cNvPr>
          <p:cNvSpPr txBox="1"/>
          <p:nvPr/>
        </p:nvSpPr>
        <p:spPr>
          <a:xfrm>
            <a:off x="1373971" y="263769"/>
            <a:ext cx="6820415"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Sample resource profile 1</a:t>
            </a:r>
          </a:p>
        </p:txBody>
      </p:sp>
    </p:spTree>
    <p:extLst>
      <p:ext uri="{BB962C8B-B14F-4D97-AF65-F5344CB8AC3E}">
        <p14:creationId xmlns:p14="http://schemas.microsoft.com/office/powerpoint/2010/main" val="3580792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64DB7-D2CE-41EC-9F40-8B486DD81893}"/>
              </a:ext>
            </a:extLst>
          </p:cNvPr>
          <p:cNvSpPr txBox="1"/>
          <p:nvPr/>
        </p:nvSpPr>
        <p:spPr>
          <a:xfrm>
            <a:off x="1137138" y="967154"/>
            <a:ext cx="10249547" cy="467820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During the last 18 years this resource has been fortunate to have worked across a wide spectrum of industries including, UK Government, Foreign Government, Financial Services, Utilities, Nuclear, Critical National Infrastructure, Safety, Travel and Hospitality, Telecommunications, Manufacturing, Rail, Healthcare, Higher Educational Sector and Research &amp; Development.</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also has been employed in a variety of roles including but not limited to Risk Management and Compliance SME, Data Modelling Expert, Cyber Business and Digital Transformation Expert, Cyber Business and Technical Change Manager, COTS products and implementation SME, Procurement Analyst, Cyber Business and Technical Requirements Analyst, Process Re-engineering SME, GDPR Expert, PCI-DSS Expert, Business Insights and Analytics SME Programme and Project Manager including Cyber, Governance Expert, Organisational design and change SME. </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extensive experience in dealing on a personal nature with agencies including commercial, public, local and national and foreign government. </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excellent theoretical and practical knowledge in Prince 2, Agile, Six Sigma, Microsoft BI, ISO 27001, SDLC frameworks and other legislative and International Standards.  </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a successful track record of delivering and implementing technical and business programmes Finance, Finance Reporting and Analytics, Risk management frameworks and multi-IT projects and developed ideas into practical solutions. This resource is excellent at quickly re-prioritizing in a climate of changing priorities, work volumes and resources and has proven ability to develop and maintain exceptional client engagement and business relationships.</a:t>
            </a:r>
          </a:p>
        </p:txBody>
      </p:sp>
      <p:sp>
        <p:nvSpPr>
          <p:cNvPr id="5" name="TextBox 4">
            <a:extLst>
              <a:ext uri="{FF2B5EF4-FFF2-40B4-BE49-F238E27FC236}">
                <a16:creationId xmlns:a16="http://schemas.microsoft.com/office/drawing/2014/main" id="{80440193-B565-4F9F-B7B3-62AC50A1B150}"/>
              </a:ext>
            </a:extLst>
          </p:cNvPr>
          <p:cNvSpPr txBox="1"/>
          <p:nvPr/>
        </p:nvSpPr>
        <p:spPr>
          <a:xfrm>
            <a:off x="1415852" y="221888"/>
            <a:ext cx="6820415"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Sample resource profile 2</a:t>
            </a:r>
          </a:p>
        </p:txBody>
      </p:sp>
    </p:spTree>
    <p:extLst>
      <p:ext uri="{BB962C8B-B14F-4D97-AF65-F5344CB8AC3E}">
        <p14:creationId xmlns:p14="http://schemas.microsoft.com/office/powerpoint/2010/main" val="3355620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64DB7-D2CE-41EC-9F40-8B486DD81893}"/>
              </a:ext>
            </a:extLst>
          </p:cNvPr>
          <p:cNvSpPr txBox="1"/>
          <p:nvPr/>
        </p:nvSpPr>
        <p:spPr>
          <a:xfrm>
            <a:off x="1137138" y="967154"/>
            <a:ext cx="10076293" cy="344709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During the last 10 years this resource has been fortunate to have worked across range of industries including Critical National Infrastructure, Utilities, Research and Development, Manufacturing and Telecommunications. </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also been employed in a variety of roles related to Cyber, including but not limited to Solution Design and Enterprise Architect, Product and System Architect, System Integrator, Risk Management and Compliance Expert, System Engineer, Digital Transformation Expert, Network Inventory Management (NIM) and Service Fulfilment Expert, Operation Support System (OSS) SME, Wireframing SME Process Modelling and Methodologies SME Cloud Computing, SME Unit and Functional Testing SME PCI DSS expert, COTS Products expert and System Component Developer. </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global certifications on TM Business Process Framework, TM Forum Information Framework, Technical Certified Professional-IP, TOGAF 9.1, NIIT, CC and C Solutions. </a:t>
            </a:r>
          </a:p>
          <a:p>
            <a:pPr marL="290513" marR="0" lvl="0" indent="-290513" algn="l" defTabSz="914400" rtl="0" eaLnBrk="1" fontAlgn="base" latinLnBrk="0" hangingPunct="1">
              <a:lnSpc>
                <a:spcPct val="100000"/>
              </a:lnSpc>
              <a:spcBef>
                <a:spcPts val="0"/>
              </a:spcBef>
              <a:spcAft>
                <a:spcPts val="0"/>
              </a:spcAft>
              <a:buClr>
                <a:srgbClr val="E31837"/>
              </a:buClr>
              <a:buSzPct val="120000"/>
              <a:buFont typeface="Wingdings" pitchFamily="2" charset="2"/>
              <a:buChar char="§"/>
              <a:tabLst/>
              <a:defRPr/>
            </a:pPr>
            <a:r>
              <a:rPr kumimoji="0" lang="en-GB" sz="1600" b="0" i="0" u="none" strike="noStrike" kern="1200" cap="none" spc="0" normalizeH="0" baseline="0" noProof="0" dirty="0">
                <a:ln>
                  <a:noFill/>
                </a:ln>
                <a:effectLst/>
                <a:uLnTx/>
                <a:uFillTx/>
                <a:latin typeface="Arial" pitchFamily="34" charset="0"/>
                <a:ea typeface="+mn-ea"/>
                <a:cs typeface="Arial" pitchFamily="34" charset="0"/>
              </a:rPr>
              <a:t>This resource has superior skills and expertise in all areas of Enterprise and Solution Architecture and the implementation of the design in line with the requirements from stakeholders within the corporate, enterprise, consortium and system / product environment.</a:t>
            </a:r>
          </a:p>
        </p:txBody>
      </p:sp>
      <p:sp>
        <p:nvSpPr>
          <p:cNvPr id="5" name="TextBox 4">
            <a:extLst>
              <a:ext uri="{FF2B5EF4-FFF2-40B4-BE49-F238E27FC236}">
                <a16:creationId xmlns:a16="http://schemas.microsoft.com/office/drawing/2014/main" id="{80440193-B565-4F9F-B7B3-62AC50A1B150}"/>
              </a:ext>
            </a:extLst>
          </p:cNvPr>
          <p:cNvSpPr txBox="1"/>
          <p:nvPr/>
        </p:nvSpPr>
        <p:spPr>
          <a:xfrm>
            <a:off x="1380951" y="277729"/>
            <a:ext cx="6820415"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
                <a:srgbClr val="6D6E71"/>
              </a:buClr>
              <a:buSzTx/>
              <a:buFontTx/>
              <a:buNone/>
              <a:tabLst/>
              <a:defRPr/>
            </a:pPr>
            <a:r>
              <a:rPr kumimoji="0" lang="en-GB" sz="2400" b="0" i="0" u="none" strike="noStrike" kern="1200" cap="none" spc="0" normalizeH="0" baseline="0" noProof="0" dirty="0">
                <a:ln>
                  <a:noFill/>
                </a:ln>
                <a:effectLst/>
                <a:uLnTx/>
                <a:uFillTx/>
                <a:latin typeface="Arial"/>
                <a:ea typeface="+mn-ea"/>
                <a:cs typeface="+mn-cs"/>
              </a:rPr>
              <a:t>Sample resource profile 3</a:t>
            </a:r>
          </a:p>
        </p:txBody>
      </p:sp>
    </p:spTree>
    <p:extLst>
      <p:ext uri="{BB962C8B-B14F-4D97-AF65-F5344CB8AC3E}">
        <p14:creationId xmlns:p14="http://schemas.microsoft.com/office/powerpoint/2010/main" val="2664905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hqprint">
            <a:duotone>
              <a:schemeClr val="accent3">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29309" y="929303"/>
            <a:ext cx="12321309" cy="4815716"/>
          </a:xfrm>
          <a:prstGeom prst="rect">
            <a:avLst/>
          </a:prstGeom>
        </p:spPr>
      </p:pic>
      <p:sp>
        <p:nvSpPr>
          <p:cNvPr id="4" name="TextBox 3"/>
          <p:cNvSpPr txBox="1"/>
          <p:nvPr/>
        </p:nvSpPr>
        <p:spPr>
          <a:xfrm>
            <a:off x="1183907" y="304113"/>
            <a:ext cx="9478733" cy="646331"/>
          </a:xfrm>
          <a:prstGeom prst="rect">
            <a:avLst/>
          </a:prstGeom>
          <a:noFill/>
        </p:spPr>
        <p:txBody>
          <a:bodyPr wrap="square" rtlCol="0">
            <a:spAutoFit/>
          </a:bodyPr>
          <a:lstStyle/>
          <a:p>
            <a:r>
              <a:rPr lang="en-GB" b="1" dirty="0"/>
              <a:t>What IT, Computers, Networks should be Physically, Cyber and Operationally protected?</a:t>
            </a:r>
          </a:p>
          <a:p>
            <a:r>
              <a:rPr lang="en-GB" dirty="0"/>
              <a:t>What “IT things” in a facility could be compromised?</a:t>
            </a:r>
          </a:p>
        </p:txBody>
      </p:sp>
      <p:sp>
        <p:nvSpPr>
          <p:cNvPr id="8" name="TextBox 7"/>
          <p:cNvSpPr txBox="1"/>
          <p:nvPr/>
        </p:nvSpPr>
        <p:spPr>
          <a:xfrm>
            <a:off x="662539" y="1239022"/>
            <a:ext cx="2109537" cy="369332"/>
          </a:xfrm>
          <a:prstGeom prst="rect">
            <a:avLst/>
          </a:prstGeom>
          <a:noFill/>
        </p:spPr>
        <p:txBody>
          <a:bodyPr wrap="square" rtlCol="0">
            <a:spAutoFit/>
          </a:bodyPr>
          <a:lstStyle/>
          <a:p>
            <a:r>
              <a:rPr lang="en-GB" dirty="0">
                <a:highlight>
                  <a:srgbClr val="FFFF00"/>
                </a:highlight>
              </a:rPr>
              <a:t>Office Networks</a:t>
            </a:r>
          </a:p>
        </p:txBody>
      </p:sp>
      <p:sp>
        <p:nvSpPr>
          <p:cNvPr id="10" name="TextBox 9"/>
          <p:cNvSpPr txBox="1"/>
          <p:nvPr/>
        </p:nvSpPr>
        <p:spPr>
          <a:xfrm>
            <a:off x="662538" y="1608354"/>
            <a:ext cx="2109537" cy="369332"/>
          </a:xfrm>
          <a:prstGeom prst="rect">
            <a:avLst/>
          </a:prstGeom>
          <a:noFill/>
        </p:spPr>
        <p:txBody>
          <a:bodyPr wrap="square" rtlCol="0">
            <a:spAutoFit/>
          </a:bodyPr>
          <a:lstStyle/>
          <a:p>
            <a:r>
              <a:rPr lang="en-GB" dirty="0">
                <a:highlight>
                  <a:srgbClr val="FFFF00"/>
                </a:highlight>
              </a:rPr>
              <a:t>Office Backups</a:t>
            </a:r>
          </a:p>
        </p:txBody>
      </p:sp>
      <p:sp>
        <p:nvSpPr>
          <p:cNvPr id="12" name="TextBox 11"/>
          <p:cNvSpPr txBox="1"/>
          <p:nvPr/>
        </p:nvSpPr>
        <p:spPr>
          <a:xfrm>
            <a:off x="662537" y="1977686"/>
            <a:ext cx="3245320" cy="369332"/>
          </a:xfrm>
          <a:prstGeom prst="rect">
            <a:avLst/>
          </a:prstGeom>
          <a:noFill/>
        </p:spPr>
        <p:txBody>
          <a:bodyPr wrap="square" rtlCol="0">
            <a:spAutoFit/>
          </a:bodyPr>
          <a:lstStyle/>
          <a:p>
            <a:r>
              <a:rPr lang="en-GB" dirty="0">
                <a:highlight>
                  <a:srgbClr val="FFFF00"/>
                </a:highlight>
              </a:rPr>
              <a:t>Computer Server Room</a:t>
            </a:r>
          </a:p>
        </p:txBody>
      </p:sp>
      <p:sp>
        <p:nvSpPr>
          <p:cNvPr id="13" name="TextBox 12"/>
          <p:cNvSpPr txBox="1"/>
          <p:nvPr/>
        </p:nvSpPr>
        <p:spPr>
          <a:xfrm>
            <a:off x="662536" y="2347018"/>
            <a:ext cx="5160748" cy="369332"/>
          </a:xfrm>
          <a:prstGeom prst="rect">
            <a:avLst/>
          </a:prstGeom>
          <a:noFill/>
        </p:spPr>
        <p:txBody>
          <a:bodyPr wrap="square" rtlCol="0">
            <a:spAutoFit/>
          </a:bodyPr>
          <a:lstStyle/>
          <a:p>
            <a:r>
              <a:rPr lang="en-GB" dirty="0">
                <a:highlight>
                  <a:srgbClr val="FFFF00"/>
                </a:highlight>
              </a:rPr>
              <a:t>Computer Server Room Fire Suppression Systems</a:t>
            </a:r>
          </a:p>
        </p:txBody>
      </p:sp>
      <p:sp>
        <p:nvSpPr>
          <p:cNvPr id="14" name="TextBox 13"/>
          <p:cNvSpPr txBox="1"/>
          <p:nvPr/>
        </p:nvSpPr>
        <p:spPr>
          <a:xfrm>
            <a:off x="662535" y="2716350"/>
            <a:ext cx="5160748" cy="369332"/>
          </a:xfrm>
          <a:prstGeom prst="rect">
            <a:avLst/>
          </a:prstGeom>
          <a:noFill/>
        </p:spPr>
        <p:txBody>
          <a:bodyPr wrap="square" rtlCol="0">
            <a:spAutoFit/>
          </a:bodyPr>
          <a:lstStyle/>
          <a:p>
            <a:r>
              <a:rPr lang="en-GB" dirty="0">
                <a:highlight>
                  <a:srgbClr val="FFFF00"/>
                </a:highlight>
              </a:rPr>
              <a:t>PA Public Address System</a:t>
            </a:r>
          </a:p>
        </p:txBody>
      </p:sp>
      <p:sp>
        <p:nvSpPr>
          <p:cNvPr id="15" name="TextBox 14"/>
          <p:cNvSpPr txBox="1"/>
          <p:nvPr/>
        </p:nvSpPr>
        <p:spPr>
          <a:xfrm>
            <a:off x="689811" y="3085471"/>
            <a:ext cx="4796589" cy="369332"/>
          </a:xfrm>
          <a:prstGeom prst="rect">
            <a:avLst/>
          </a:prstGeom>
          <a:noFill/>
        </p:spPr>
        <p:txBody>
          <a:bodyPr wrap="square" rtlCol="0">
            <a:spAutoFit/>
          </a:bodyPr>
          <a:lstStyle/>
          <a:p>
            <a:r>
              <a:rPr lang="en-GB" dirty="0">
                <a:highlight>
                  <a:srgbClr val="FFFF00"/>
                </a:highlight>
              </a:rPr>
              <a:t>Access Control Network</a:t>
            </a:r>
          </a:p>
        </p:txBody>
      </p:sp>
      <p:sp>
        <p:nvSpPr>
          <p:cNvPr id="16" name="TextBox 15"/>
          <p:cNvSpPr txBox="1"/>
          <p:nvPr/>
        </p:nvSpPr>
        <p:spPr>
          <a:xfrm>
            <a:off x="689810" y="3454803"/>
            <a:ext cx="3785937" cy="369332"/>
          </a:xfrm>
          <a:prstGeom prst="rect">
            <a:avLst/>
          </a:prstGeom>
          <a:noFill/>
        </p:spPr>
        <p:txBody>
          <a:bodyPr wrap="square" rtlCol="0">
            <a:spAutoFit/>
          </a:bodyPr>
          <a:lstStyle/>
          <a:p>
            <a:r>
              <a:rPr lang="en-GB" dirty="0">
                <a:highlight>
                  <a:srgbClr val="FFFF00"/>
                </a:highlight>
              </a:rPr>
              <a:t>Card Reader and Biometrics devices</a:t>
            </a:r>
          </a:p>
        </p:txBody>
      </p:sp>
      <p:sp>
        <p:nvSpPr>
          <p:cNvPr id="17" name="TextBox 16"/>
          <p:cNvSpPr txBox="1"/>
          <p:nvPr/>
        </p:nvSpPr>
        <p:spPr>
          <a:xfrm>
            <a:off x="689809" y="3824135"/>
            <a:ext cx="3245320" cy="369332"/>
          </a:xfrm>
          <a:prstGeom prst="rect">
            <a:avLst/>
          </a:prstGeom>
          <a:noFill/>
        </p:spPr>
        <p:txBody>
          <a:bodyPr wrap="square" rtlCol="0">
            <a:spAutoFit/>
          </a:bodyPr>
          <a:lstStyle/>
          <a:p>
            <a:r>
              <a:rPr lang="en-GB" dirty="0">
                <a:highlight>
                  <a:srgbClr val="FFFF00"/>
                </a:highlight>
              </a:rPr>
              <a:t>Security Control Room</a:t>
            </a:r>
          </a:p>
        </p:txBody>
      </p:sp>
      <p:sp>
        <p:nvSpPr>
          <p:cNvPr id="18" name="TextBox 17"/>
          <p:cNvSpPr txBox="1"/>
          <p:nvPr/>
        </p:nvSpPr>
        <p:spPr>
          <a:xfrm>
            <a:off x="689808" y="4193467"/>
            <a:ext cx="5160748" cy="369332"/>
          </a:xfrm>
          <a:prstGeom prst="rect">
            <a:avLst/>
          </a:prstGeom>
          <a:noFill/>
        </p:spPr>
        <p:txBody>
          <a:bodyPr wrap="square" rtlCol="0">
            <a:spAutoFit/>
          </a:bodyPr>
          <a:lstStyle/>
          <a:p>
            <a:r>
              <a:rPr lang="en-GB" dirty="0">
                <a:highlight>
                  <a:srgbClr val="FFFF00"/>
                </a:highlight>
              </a:rPr>
              <a:t>Reception Computer Terminals</a:t>
            </a:r>
          </a:p>
        </p:txBody>
      </p:sp>
      <p:sp>
        <p:nvSpPr>
          <p:cNvPr id="19" name="TextBox 18"/>
          <p:cNvSpPr txBox="1"/>
          <p:nvPr/>
        </p:nvSpPr>
        <p:spPr>
          <a:xfrm>
            <a:off x="689807" y="4562799"/>
            <a:ext cx="5160748" cy="369332"/>
          </a:xfrm>
          <a:prstGeom prst="rect">
            <a:avLst/>
          </a:prstGeom>
          <a:noFill/>
        </p:spPr>
        <p:txBody>
          <a:bodyPr wrap="square" rtlCol="0">
            <a:spAutoFit/>
          </a:bodyPr>
          <a:lstStyle/>
          <a:p>
            <a:r>
              <a:rPr lang="en-GB" dirty="0">
                <a:highlight>
                  <a:srgbClr val="FFFF00"/>
                </a:highlight>
              </a:rPr>
              <a:t>Printers everywhere</a:t>
            </a:r>
          </a:p>
        </p:txBody>
      </p:sp>
      <p:sp>
        <p:nvSpPr>
          <p:cNvPr id="21" name="TextBox 20"/>
          <p:cNvSpPr txBox="1"/>
          <p:nvPr/>
        </p:nvSpPr>
        <p:spPr>
          <a:xfrm>
            <a:off x="7390051" y="1219116"/>
            <a:ext cx="2109537" cy="369332"/>
          </a:xfrm>
          <a:prstGeom prst="rect">
            <a:avLst/>
          </a:prstGeom>
          <a:noFill/>
        </p:spPr>
        <p:txBody>
          <a:bodyPr wrap="square" rtlCol="0">
            <a:spAutoFit/>
          </a:bodyPr>
          <a:lstStyle/>
          <a:p>
            <a:r>
              <a:rPr lang="en-GB" dirty="0">
                <a:highlight>
                  <a:srgbClr val="FFFF00"/>
                </a:highlight>
              </a:rPr>
              <a:t>CCTV Network</a:t>
            </a:r>
          </a:p>
        </p:txBody>
      </p:sp>
      <p:sp>
        <p:nvSpPr>
          <p:cNvPr id="22" name="TextBox 21"/>
          <p:cNvSpPr txBox="1"/>
          <p:nvPr/>
        </p:nvSpPr>
        <p:spPr>
          <a:xfrm>
            <a:off x="7390050" y="1588448"/>
            <a:ext cx="2109537" cy="369332"/>
          </a:xfrm>
          <a:prstGeom prst="rect">
            <a:avLst/>
          </a:prstGeom>
          <a:noFill/>
        </p:spPr>
        <p:txBody>
          <a:bodyPr wrap="square" rtlCol="0">
            <a:spAutoFit/>
          </a:bodyPr>
          <a:lstStyle/>
          <a:p>
            <a:r>
              <a:rPr lang="en-GB" dirty="0">
                <a:highlight>
                  <a:srgbClr val="FFFF00"/>
                </a:highlight>
              </a:rPr>
              <a:t>CCTV Cameras</a:t>
            </a:r>
          </a:p>
        </p:txBody>
      </p:sp>
      <p:sp>
        <p:nvSpPr>
          <p:cNvPr id="23" name="TextBox 22"/>
          <p:cNvSpPr txBox="1"/>
          <p:nvPr/>
        </p:nvSpPr>
        <p:spPr>
          <a:xfrm>
            <a:off x="7390049" y="1957780"/>
            <a:ext cx="4535652" cy="369332"/>
          </a:xfrm>
          <a:prstGeom prst="rect">
            <a:avLst/>
          </a:prstGeom>
          <a:noFill/>
        </p:spPr>
        <p:txBody>
          <a:bodyPr wrap="square" rtlCol="0">
            <a:spAutoFit/>
          </a:bodyPr>
          <a:lstStyle/>
          <a:p>
            <a:r>
              <a:rPr lang="en-GB" dirty="0">
                <a:highlight>
                  <a:srgbClr val="FFFF00"/>
                </a:highlight>
              </a:rPr>
              <a:t>Backup Power Supply Generators Room</a:t>
            </a:r>
          </a:p>
        </p:txBody>
      </p:sp>
      <p:sp>
        <p:nvSpPr>
          <p:cNvPr id="24" name="TextBox 23"/>
          <p:cNvSpPr txBox="1"/>
          <p:nvPr/>
        </p:nvSpPr>
        <p:spPr>
          <a:xfrm>
            <a:off x="7390048" y="2327112"/>
            <a:ext cx="5160748" cy="369332"/>
          </a:xfrm>
          <a:prstGeom prst="rect">
            <a:avLst/>
          </a:prstGeom>
          <a:noFill/>
        </p:spPr>
        <p:txBody>
          <a:bodyPr wrap="square" rtlCol="0">
            <a:spAutoFit/>
          </a:bodyPr>
          <a:lstStyle/>
          <a:p>
            <a:r>
              <a:rPr lang="en-GB" dirty="0">
                <a:highlight>
                  <a:srgbClr val="FFFF00"/>
                </a:highlight>
              </a:rPr>
              <a:t>UPS Backup Systems</a:t>
            </a:r>
          </a:p>
        </p:txBody>
      </p:sp>
      <p:sp>
        <p:nvSpPr>
          <p:cNvPr id="25" name="TextBox 24"/>
          <p:cNvSpPr txBox="1"/>
          <p:nvPr/>
        </p:nvSpPr>
        <p:spPr>
          <a:xfrm>
            <a:off x="7390047" y="2696444"/>
            <a:ext cx="5160748" cy="369332"/>
          </a:xfrm>
          <a:prstGeom prst="rect">
            <a:avLst/>
          </a:prstGeom>
          <a:noFill/>
        </p:spPr>
        <p:txBody>
          <a:bodyPr wrap="square" rtlCol="0">
            <a:spAutoFit/>
          </a:bodyPr>
          <a:lstStyle/>
          <a:p>
            <a:r>
              <a:rPr lang="en-GB" dirty="0">
                <a:highlight>
                  <a:srgbClr val="FFFF00"/>
                </a:highlight>
              </a:rPr>
              <a:t>Fire Detection and Alarm Systems</a:t>
            </a:r>
          </a:p>
        </p:txBody>
      </p:sp>
      <p:sp>
        <p:nvSpPr>
          <p:cNvPr id="26" name="TextBox 25"/>
          <p:cNvSpPr txBox="1"/>
          <p:nvPr/>
        </p:nvSpPr>
        <p:spPr>
          <a:xfrm>
            <a:off x="7417323" y="3065565"/>
            <a:ext cx="4796589" cy="369332"/>
          </a:xfrm>
          <a:prstGeom prst="rect">
            <a:avLst/>
          </a:prstGeom>
          <a:noFill/>
        </p:spPr>
        <p:txBody>
          <a:bodyPr wrap="square" rtlCol="0">
            <a:spAutoFit/>
          </a:bodyPr>
          <a:lstStyle/>
          <a:p>
            <a:r>
              <a:rPr lang="en-GB" dirty="0">
                <a:highlight>
                  <a:srgbClr val="FFFF00"/>
                </a:highlight>
              </a:rPr>
              <a:t>Fire System Network</a:t>
            </a:r>
          </a:p>
        </p:txBody>
      </p:sp>
      <p:sp>
        <p:nvSpPr>
          <p:cNvPr id="27" name="TextBox 26"/>
          <p:cNvSpPr txBox="1"/>
          <p:nvPr/>
        </p:nvSpPr>
        <p:spPr>
          <a:xfrm>
            <a:off x="7417322" y="3434897"/>
            <a:ext cx="3785937" cy="369332"/>
          </a:xfrm>
          <a:prstGeom prst="rect">
            <a:avLst/>
          </a:prstGeom>
          <a:noFill/>
        </p:spPr>
        <p:txBody>
          <a:bodyPr wrap="square" rtlCol="0">
            <a:spAutoFit/>
          </a:bodyPr>
          <a:lstStyle/>
          <a:p>
            <a:r>
              <a:rPr lang="en-GB" dirty="0">
                <a:highlight>
                  <a:srgbClr val="FFFF00"/>
                </a:highlight>
              </a:rPr>
              <a:t>Building Management Systems</a:t>
            </a:r>
          </a:p>
        </p:txBody>
      </p:sp>
      <p:sp>
        <p:nvSpPr>
          <p:cNvPr id="28" name="TextBox 27"/>
          <p:cNvSpPr txBox="1"/>
          <p:nvPr/>
        </p:nvSpPr>
        <p:spPr>
          <a:xfrm>
            <a:off x="7417321" y="3804229"/>
            <a:ext cx="3245320" cy="369332"/>
          </a:xfrm>
          <a:prstGeom prst="rect">
            <a:avLst/>
          </a:prstGeom>
          <a:noFill/>
        </p:spPr>
        <p:txBody>
          <a:bodyPr wrap="square" rtlCol="0">
            <a:spAutoFit/>
          </a:bodyPr>
          <a:lstStyle/>
          <a:p>
            <a:r>
              <a:rPr lang="en-GB" dirty="0">
                <a:highlight>
                  <a:srgbClr val="FFFF00"/>
                </a:highlight>
              </a:rPr>
              <a:t>Building Management Network</a:t>
            </a:r>
          </a:p>
        </p:txBody>
      </p:sp>
      <p:sp>
        <p:nvSpPr>
          <p:cNvPr id="29" name="TextBox 28"/>
          <p:cNvSpPr txBox="1"/>
          <p:nvPr/>
        </p:nvSpPr>
        <p:spPr>
          <a:xfrm>
            <a:off x="7417320" y="4173561"/>
            <a:ext cx="5160748" cy="369332"/>
          </a:xfrm>
          <a:prstGeom prst="rect">
            <a:avLst/>
          </a:prstGeom>
          <a:noFill/>
        </p:spPr>
        <p:txBody>
          <a:bodyPr wrap="square" rtlCol="0">
            <a:spAutoFit/>
          </a:bodyPr>
          <a:lstStyle/>
          <a:p>
            <a:r>
              <a:rPr lang="en-GB" dirty="0">
                <a:highlight>
                  <a:srgbClr val="FFFF00"/>
                </a:highlight>
              </a:rPr>
              <a:t>HVAC Systems</a:t>
            </a:r>
          </a:p>
        </p:txBody>
      </p:sp>
      <p:sp>
        <p:nvSpPr>
          <p:cNvPr id="30" name="TextBox 29"/>
          <p:cNvSpPr txBox="1"/>
          <p:nvPr/>
        </p:nvSpPr>
        <p:spPr>
          <a:xfrm>
            <a:off x="7417319" y="4542893"/>
            <a:ext cx="5160748" cy="369332"/>
          </a:xfrm>
          <a:prstGeom prst="rect">
            <a:avLst/>
          </a:prstGeom>
          <a:noFill/>
        </p:spPr>
        <p:txBody>
          <a:bodyPr wrap="square" rtlCol="0">
            <a:spAutoFit/>
          </a:bodyPr>
          <a:lstStyle/>
          <a:p>
            <a:r>
              <a:rPr lang="en-GB" dirty="0">
                <a:highlight>
                  <a:srgbClr val="FFFF00"/>
                </a:highlight>
              </a:rPr>
              <a:t>Gate Control Systems</a:t>
            </a:r>
          </a:p>
        </p:txBody>
      </p:sp>
      <p:sp>
        <p:nvSpPr>
          <p:cNvPr id="31" name="TextBox 30"/>
          <p:cNvSpPr txBox="1"/>
          <p:nvPr/>
        </p:nvSpPr>
        <p:spPr>
          <a:xfrm>
            <a:off x="7390047" y="4912014"/>
            <a:ext cx="5160748" cy="369332"/>
          </a:xfrm>
          <a:prstGeom prst="rect">
            <a:avLst/>
          </a:prstGeom>
          <a:noFill/>
        </p:spPr>
        <p:txBody>
          <a:bodyPr wrap="square" rtlCol="0">
            <a:spAutoFit/>
          </a:bodyPr>
          <a:lstStyle/>
          <a:p>
            <a:r>
              <a:rPr lang="en-GB" dirty="0">
                <a:highlight>
                  <a:srgbClr val="FFFF00"/>
                </a:highlight>
              </a:rPr>
              <a:t>Vehicle Stopper Control Systems</a:t>
            </a:r>
          </a:p>
        </p:txBody>
      </p:sp>
      <p:sp>
        <p:nvSpPr>
          <p:cNvPr id="32" name="TextBox 31"/>
          <p:cNvSpPr txBox="1"/>
          <p:nvPr/>
        </p:nvSpPr>
        <p:spPr>
          <a:xfrm>
            <a:off x="689806" y="4912014"/>
            <a:ext cx="5160748" cy="369332"/>
          </a:xfrm>
          <a:prstGeom prst="rect">
            <a:avLst/>
          </a:prstGeom>
          <a:noFill/>
        </p:spPr>
        <p:txBody>
          <a:bodyPr wrap="square" rtlCol="0">
            <a:spAutoFit/>
          </a:bodyPr>
          <a:lstStyle/>
          <a:p>
            <a:r>
              <a:rPr lang="en-GB" dirty="0" err="1">
                <a:highlight>
                  <a:srgbClr val="FFFF00"/>
                </a:highlight>
              </a:rPr>
              <a:t>WiFi</a:t>
            </a:r>
            <a:r>
              <a:rPr lang="en-GB" dirty="0">
                <a:highlight>
                  <a:srgbClr val="FFFF00"/>
                </a:highlight>
              </a:rPr>
              <a:t> repeaters</a:t>
            </a:r>
          </a:p>
        </p:txBody>
      </p:sp>
      <p:sp>
        <p:nvSpPr>
          <p:cNvPr id="33" name="TextBox 32"/>
          <p:cNvSpPr txBox="1"/>
          <p:nvPr/>
        </p:nvSpPr>
        <p:spPr>
          <a:xfrm>
            <a:off x="703442" y="5261229"/>
            <a:ext cx="5160748" cy="369332"/>
          </a:xfrm>
          <a:prstGeom prst="rect">
            <a:avLst/>
          </a:prstGeom>
          <a:noFill/>
        </p:spPr>
        <p:txBody>
          <a:bodyPr wrap="square" rtlCol="0">
            <a:spAutoFit/>
          </a:bodyPr>
          <a:lstStyle/>
          <a:p>
            <a:r>
              <a:rPr lang="en-GB" dirty="0">
                <a:highlight>
                  <a:srgbClr val="FFFF00"/>
                </a:highlight>
              </a:rPr>
              <a:t>Door Control systems</a:t>
            </a:r>
          </a:p>
        </p:txBody>
      </p:sp>
      <p:sp>
        <p:nvSpPr>
          <p:cNvPr id="34" name="TextBox 33"/>
          <p:cNvSpPr txBox="1"/>
          <p:nvPr/>
        </p:nvSpPr>
        <p:spPr>
          <a:xfrm>
            <a:off x="703442" y="5650467"/>
            <a:ext cx="5160748" cy="369332"/>
          </a:xfrm>
          <a:prstGeom prst="rect">
            <a:avLst/>
          </a:prstGeom>
          <a:noFill/>
        </p:spPr>
        <p:txBody>
          <a:bodyPr wrap="square" rtlCol="0">
            <a:spAutoFit/>
          </a:bodyPr>
          <a:lstStyle/>
          <a:p>
            <a:r>
              <a:rPr lang="en-GB" dirty="0">
                <a:highlight>
                  <a:srgbClr val="FFFF00"/>
                </a:highlight>
              </a:rPr>
              <a:t>TV on-demand networks</a:t>
            </a:r>
          </a:p>
        </p:txBody>
      </p:sp>
      <p:sp>
        <p:nvSpPr>
          <p:cNvPr id="35" name="TextBox 34"/>
          <p:cNvSpPr txBox="1"/>
          <p:nvPr/>
        </p:nvSpPr>
        <p:spPr>
          <a:xfrm>
            <a:off x="7417319" y="5288075"/>
            <a:ext cx="5160748" cy="369332"/>
          </a:xfrm>
          <a:prstGeom prst="rect">
            <a:avLst/>
          </a:prstGeom>
          <a:noFill/>
        </p:spPr>
        <p:txBody>
          <a:bodyPr wrap="square" rtlCol="0">
            <a:spAutoFit/>
          </a:bodyPr>
          <a:lstStyle/>
          <a:p>
            <a:r>
              <a:rPr lang="en-GB" dirty="0">
                <a:highlight>
                  <a:srgbClr val="FFFF00"/>
                </a:highlight>
              </a:rPr>
              <a:t>Vending Machines and networks</a:t>
            </a:r>
          </a:p>
        </p:txBody>
      </p:sp>
    </p:spTree>
    <p:extLst>
      <p:ext uri="{BB962C8B-B14F-4D97-AF65-F5344CB8AC3E}">
        <p14:creationId xmlns:p14="http://schemas.microsoft.com/office/powerpoint/2010/main" val="12448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5" grpId="0"/>
      <p:bldP spid="16" grpId="0"/>
      <p:bldP spid="17" grpId="0"/>
      <p:bldP spid="18" grpId="0"/>
      <p:bldP spid="19"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47328" y="-20660"/>
            <a:ext cx="11737304" cy="713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Arial" panose="020B0604020202020204" pitchFamily="34" charset="0"/>
              </a:defRPr>
            </a:lvl1pPr>
          </a:lstStyle>
          <a:p>
            <a:pPr algn="l"/>
            <a:r>
              <a:rPr lang="en-GB" dirty="0"/>
              <a:t>Security Strategy, Projects and Programmes</a:t>
            </a:r>
          </a:p>
        </p:txBody>
      </p:sp>
      <p:sp>
        <p:nvSpPr>
          <p:cNvPr id="4" name="TextBox 3"/>
          <p:cNvSpPr txBox="1"/>
          <p:nvPr/>
        </p:nvSpPr>
        <p:spPr>
          <a:xfrm>
            <a:off x="1564360" y="1427262"/>
            <a:ext cx="7776864" cy="286232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t>Is Security part of Business-as-Usual for the Board of Directors?</a:t>
            </a:r>
          </a:p>
          <a:p>
            <a:pPr marL="285750" indent="-285750">
              <a:lnSpc>
                <a:spcPct val="200000"/>
              </a:lnSpc>
              <a:buFont typeface="Arial" panose="020B0604020202020204" pitchFamily="34" charset="0"/>
              <a:buChar char="•"/>
            </a:pPr>
            <a:r>
              <a:rPr lang="en-GB" dirty="0"/>
              <a:t>Remember – The Bad Guys don’t stop getting better – need Strategy…</a:t>
            </a:r>
          </a:p>
          <a:p>
            <a:pPr marL="285750" indent="-285750">
              <a:lnSpc>
                <a:spcPct val="200000"/>
              </a:lnSpc>
              <a:buFont typeface="Arial" panose="020B0604020202020204" pitchFamily="34" charset="0"/>
              <a:buChar char="•"/>
            </a:pPr>
            <a:r>
              <a:rPr lang="en-GB" dirty="0"/>
              <a:t>How do you start to improve? – </a:t>
            </a:r>
            <a:r>
              <a:rPr lang="en-GB" b="1" u="sng" dirty="0"/>
              <a:t>Security Staircase</a:t>
            </a:r>
          </a:p>
          <a:p>
            <a:pPr marL="285750" indent="-285750">
              <a:lnSpc>
                <a:spcPct val="200000"/>
              </a:lnSpc>
              <a:buFont typeface="Arial" panose="020B0604020202020204" pitchFamily="34" charset="0"/>
              <a:buChar char="•"/>
            </a:pPr>
            <a:r>
              <a:rPr lang="en-GB" dirty="0"/>
              <a:t>What products, partners and vendors are useful? – </a:t>
            </a:r>
            <a:r>
              <a:rPr lang="en-GB" b="1" u="sng" dirty="0"/>
              <a:t>Security Jigsaw</a:t>
            </a:r>
          </a:p>
          <a:p>
            <a:pPr marL="285750" indent="-285750">
              <a:lnSpc>
                <a:spcPct val="200000"/>
              </a:lnSpc>
              <a:buFont typeface="Arial" panose="020B0604020202020204" pitchFamily="34" charset="0"/>
              <a:buChar char="•"/>
            </a:pPr>
            <a:r>
              <a:rPr lang="en-GB" dirty="0"/>
              <a:t>Who will make the improvements? – The </a:t>
            </a:r>
            <a:r>
              <a:rPr lang="en-GB" b="1" u="sng" dirty="0"/>
              <a:t>Security A-Team</a:t>
            </a:r>
          </a:p>
        </p:txBody>
      </p:sp>
      <p:pic>
        <p:nvPicPr>
          <p:cNvPr id="2" name="Picture 1"/>
          <p:cNvPicPr>
            <a:picLocks noChangeAspect="1"/>
          </p:cNvPicPr>
          <p:nvPr/>
        </p:nvPicPr>
        <p:blipFill>
          <a:blip r:embed="rId2"/>
          <a:stretch>
            <a:fillRect/>
          </a:stretch>
        </p:blipFill>
        <p:spPr>
          <a:xfrm>
            <a:off x="9696400" y="1052736"/>
            <a:ext cx="2341412" cy="1545332"/>
          </a:xfrm>
          <a:prstGeom prst="rect">
            <a:avLst/>
          </a:prstGeom>
        </p:spPr>
      </p:pic>
    </p:spTree>
    <p:extLst>
      <p:ext uri="{BB962C8B-B14F-4D97-AF65-F5344CB8AC3E}">
        <p14:creationId xmlns:p14="http://schemas.microsoft.com/office/powerpoint/2010/main" val="200783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2605" y="797510"/>
            <a:ext cx="10990706" cy="5262979"/>
          </a:xfrm>
          <a:prstGeom prst="rect">
            <a:avLst/>
          </a:prstGeom>
        </p:spPr>
        <p:txBody>
          <a:bodyPr wrap="square">
            <a:spAutoFit/>
          </a:bodyPr>
          <a:lstStyle/>
          <a:p>
            <a:pPr marL="342900" indent="-342900">
              <a:buFont typeface="Arial" panose="020B0604020202020204" pitchFamily="34" charset="0"/>
              <a:buChar char="•"/>
            </a:pPr>
            <a:r>
              <a:rPr lang="en-GB" sz="2400" dirty="0"/>
              <a:t>Surveys and Audits</a:t>
            </a:r>
          </a:p>
          <a:p>
            <a:pPr marL="342900" indent="-342900">
              <a:buFont typeface="Arial" panose="020B0604020202020204" pitchFamily="34" charset="0"/>
              <a:buChar char="•"/>
            </a:pPr>
            <a:r>
              <a:rPr lang="en-GB" sz="2400" dirty="0"/>
              <a:t>Security Framework Developments</a:t>
            </a:r>
          </a:p>
          <a:p>
            <a:pPr marL="342900" indent="-342900">
              <a:buFont typeface="Arial" panose="020B0604020202020204" pitchFamily="34" charset="0"/>
              <a:buChar char="•"/>
            </a:pPr>
            <a:r>
              <a:rPr lang="en-GB" sz="2400" dirty="0"/>
              <a:t>Risk Assessments</a:t>
            </a:r>
          </a:p>
          <a:p>
            <a:pPr marL="342900" indent="-342900">
              <a:buFont typeface="Arial" panose="020B0604020202020204" pitchFamily="34" charset="0"/>
              <a:buChar char="•"/>
            </a:pPr>
            <a:r>
              <a:rPr lang="en-GB" sz="2400" dirty="0"/>
              <a:t>Compliance studies</a:t>
            </a:r>
          </a:p>
          <a:p>
            <a:pPr marL="342900" indent="-342900">
              <a:buFont typeface="Arial" panose="020B0604020202020204" pitchFamily="34" charset="0"/>
              <a:buChar char="•"/>
            </a:pPr>
            <a:r>
              <a:rPr lang="en-GB" sz="2400" dirty="0"/>
              <a:t>Integrity and Access Controls</a:t>
            </a:r>
          </a:p>
          <a:p>
            <a:pPr marL="342900" indent="-342900">
              <a:buFont typeface="Arial" panose="020B0604020202020204" pitchFamily="34" charset="0"/>
              <a:buChar char="•"/>
            </a:pPr>
            <a:r>
              <a:rPr lang="en-GB" sz="2400" dirty="0"/>
              <a:t>Anti-Malware</a:t>
            </a:r>
          </a:p>
          <a:p>
            <a:pPr marL="342900" indent="-342900">
              <a:buFont typeface="Arial" panose="020B0604020202020204" pitchFamily="34" charset="0"/>
              <a:buChar char="•"/>
            </a:pPr>
            <a:r>
              <a:rPr lang="en-GB" sz="2400" dirty="0"/>
              <a:t>Incident Investigations</a:t>
            </a:r>
          </a:p>
          <a:p>
            <a:pPr marL="342900" indent="-342900">
              <a:buFont typeface="Arial" panose="020B0604020202020204" pitchFamily="34" charset="0"/>
              <a:buChar char="•"/>
            </a:pPr>
            <a:r>
              <a:rPr lang="en-GB" sz="2400" dirty="0"/>
              <a:t>Intrusion Monitoring and Prevention (Local and Global Industrial SOCs)</a:t>
            </a:r>
          </a:p>
          <a:p>
            <a:pPr marL="342900" indent="-342900">
              <a:buFont typeface="Arial" panose="020B0604020202020204" pitchFamily="34" charset="0"/>
              <a:buChar char="•"/>
            </a:pPr>
            <a:r>
              <a:rPr lang="en-GB" sz="2400" dirty="0"/>
              <a:t>Command and Control Management (ConOps)</a:t>
            </a:r>
          </a:p>
          <a:p>
            <a:pPr marL="342900" indent="-342900">
              <a:buFont typeface="Arial" panose="020B0604020202020204" pitchFamily="34" charset="0"/>
              <a:buChar char="•"/>
            </a:pPr>
            <a:r>
              <a:rPr lang="en-GB" sz="2400" dirty="0"/>
              <a:t>Vulnerability Management – external links</a:t>
            </a:r>
          </a:p>
          <a:p>
            <a:pPr marL="342900" indent="-342900">
              <a:buFont typeface="Arial" panose="020B0604020202020204" pitchFamily="34" charset="0"/>
              <a:buChar char="•"/>
            </a:pPr>
            <a:r>
              <a:rPr lang="en-GB" sz="2400" dirty="0"/>
              <a:t>Training and Briefings</a:t>
            </a:r>
          </a:p>
          <a:p>
            <a:pPr marL="342900" indent="-342900">
              <a:buFont typeface="Arial" panose="020B0604020202020204" pitchFamily="34" charset="0"/>
              <a:buChar char="•"/>
            </a:pPr>
            <a:r>
              <a:rPr lang="en-GB" sz="2400" dirty="0"/>
              <a:t>Simulation and Strategizing</a:t>
            </a:r>
          </a:p>
          <a:p>
            <a:pPr marL="342900" indent="-342900">
              <a:buFont typeface="Arial" panose="020B0604020202020204" pitchFamily="34" charset="0"/>
              <a:buChar char="•"/>
            </a:pPr>
            <a:r>
              <a:rPr lang="en-GB" sz="2400" dirty="0"/>
              <a:t>Maintenance and Controls </a:t>
            </a:r>
          </a:p>
          <a:p>
            <a:pPr marL="342900" indent="-342900">
              <a:buFont typeface="Arial" panose="020B0604020202020204" pitchFamily="34" charset="0"/>
              <a:buChar char="•"/>
            </a:pPr>
            <a:r>
              <a:rPr lang="en-GB" sz="2400" dirty="0"/>
              <a:t>…….common sense strategies….. </a:t>
            </a:r>
          </a:p>
        </p:txBody>
      </p:sp>
      <p:sp>
        <p:nvSpPr>
          <p:cNvPr id="3" name="Title 6"/>
          <p:cNvSpPr txBox="1">
            <a:spLocks/>
          </p:cNvSpPr>
          <p:nvPr/>
        </p:nvSpPr>
        <p:spPr>
          <a:xfrm>
            <a:off x="47328" y="-20660"/>
            <a:ext cx="10369152" cy="713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Arial" panose="020B0604020202020204" pitchFamily="34" charset="0"/>
              </a:defRPr>
            </a:lvl1pPr>
          </a:lstStyle>
          <a:p>
            <a:pPr algn="l"/>
            <a:r>
              <a:rPr lang="en-GB" dirty="0"/>
              <a:t>Cyber Security Capabilities</a:t>
            </a:r>
          </a:p>
        </p:txBody>
      </p:sp>
      <p:pic>
        <p:nvPicPr>
          <p:cNvPr id="4" name="Picture 3">
            <a:extLst>
              <a:ext uri="{FF2B5EF4-FFF2-40B4-BE49-F238E27FC236}">
                <a16:creationId xmlns:a16="http://schemas.microsoft.com/office/drawing/2014/main" id="{31B284C5-84F9-4B65-A261-38BD8C2B6BA1}"/>
              </a:ext>
            </a:extLst>
          </p:cNvPr>
          <p:cNvPicPr>
            <a:picLocks noChangeAspect="1"/>
          </p:cNvPicPr>
          <p:nvPr/>
        </p:nvPicPr>
        <p:blipFill>
          <a:blip r:embed="rId3"/>
          <a:stretch>
            <a:fillRect/>
          </a:stretch>
        </p:blipFill>
        <p:spPr>
          <a:xfrm>
            <a:off x="8835242" y="420153"/>
            <a:ext cx="2607683" cy="1506662"/>
          </a:xfrm>
          <a:prstGeom prst="rect">
            <a:avLst/>
          </a:prstGeom>
        </p:spPr>
      </p:pic>
    </p:spTree>
    <p:extLst>
      <p:ext uri="{BB962C8B-B14F-4D97-AF65-F5344CB8AC3E}">
        <p14:creationId xmlns:p14="http://schemas.microsoft.com/office/powerpoint/2010/main" val="129022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47328" y="-20660"/>
            <a:ext cx="11549416" cy="713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Arial" panose="020B0604020202020204" pitchFamily="34" charset="0"/>
              </a:defRPr>
            </a:lvl1pPr>
          </a:lstStyle>
          <a:p>
            <a:pPr algn="l"/>
            <a:r>
              <a:rPr lang="en-GB" dirty="0"/>
              <a:t>What’s your future… ?</a:t>
            </a:r>
          </a:p>
        </p:txBody>
      </p:sp>
      <p:sp>
        <p:nvSpPr>
          <p:cNvPr id="4" name="TextBox 3"/>
          <p:cNvSpPr txBox="1"/>
          <p:nvPr/>
        </p:nvSpPr>
        <p:spPr>
          <a:xfrm>
            <a:off x="2085445" y="1379633"/>
            <a:ext cx="7336907" cy="246836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000" dirty="0"/>
              <a:t>How can </a:t>
            </a:r>
            <a:r>
              <a:rPr lang="en-GB" sz="2000" b="1" dirty="0"/>
              <a:t>you</a:t>
            </a:r>
            <a:r>
              <a:rPr lang="en-GB" sz="2000" dirty="0"/>
              <a:t> improve </a:t>
            </a:r>
            <a:r>
              <a:rPr lang="en-GB" sz="2000" b="1" dirty="0"/>
              <a:t>your</a:t>
            </a:r>
            <a:r>
              <a:rPr lang="en-GB" sz="2000" dirty="0"/>
              <a:t> security strategy?</a:t>
            </a:r>
          </a:p>
          <a:p>
            <a:pPr marL="285750" indent="-285750">
              <a:lnSpc>
                <a:spcPct val="200000"/>
              </a:lnSpc>
              <a:buFont typeface="Arial" panose="020B0604020202020204" pitchFamily="34" charset="0"/>
              <a:buChar char="•"/>
            </a:pPr>
            <a:r>
              <a:rPr lang="en-GB" sz="2000" dirty="0"/>
              <a:t>Do you need help? </a:t>
            </a:r>
          </a:p>
          <a:p>
            <a:pPr marL="285750" indent="-285750">
              <a:lnSpc>
                <a:spcPct val="200000"/>
              </a:lnSpc>
              <a:buFont typeface="Arial" panose="020B0604020202020204" pitchFamily="34" charset="0"/>
              <a:buChar char="•"/>
            </a:pPr>
            <a:r>
              <a:rPr lang="en-GB" sz="2000" dirty="0"/>
              <a:t>What are you going to do next?</a:t>
            </a:r>
          </a:p>
          <a:p>
            <a:pPr marL="285750" indent="-285750">
              <a:lnSpc>
                <a:spcPct val="200000"/>
              </a:lnSpc>
              <a:buFont typeface="Arial" panose="020B0604020202020204" pitchFamily="34" charset="0"/>
              <a:buChar char="•"/>
            </a:pPr>
            <a:r>
              <a:rPr lang="en-GB" sz="2000" dirty="0"/>
              <a:t>We look forward to being on YOUR </a:t>
            </a:r>
            <a:r>
              <a:rPr lang="en-GB" sz="2000" b="1" u="sng" dirty="0"/>
              <a:t>Security A-Team</a:t>
            </a:r>
            <a:r>
              <a:rPr lang="en-GB" sz="2000" dirty="0"/>
              <a:t>.</a:t>
            </a:r>
          </a:p>
        </p:txBody>
      </p:sp>
      <p:sp>
        <p:nvSpPr>
          <p:cNvPr id="7" name="Rectangle 6"/>
          <p:cNvSpPr/>
          <p:nvPr/>
        </p:nvSpPr>
        <p:spPr>
          <a:xfrm>
            <a:off x="2527181" y="5935595"/>
            <a:ext cx="2801216" cy="507831"/>
          </a:xfrm>
          <a:prstGeom prst="rect">
            <a:avLst/>
          </a:prstGeom>
        </p:spPr>
        <p:txBody>
          <a:bodyPr wrap="none">
            <a:spAutoFit/>
          </a:bodyPr>
          <a:lstStyle/>
          <a:p>
            <a:pPr lvl="0">
              <a:lnSpc>
                <a:spcPct val="150000"/>
              </a:lnSpc>
              <a:spcBef>
                <a:spcPts val="1250"/>
              </a:spcBef>
            </a:pPr>
            <a:r>
              <a:rPr lang="it-IT" altLang="en-US" sz="1600" dirty="0">
                <a:solidFill>
                  <a:srgbClr val="CCCCFF"/>
                </a:solidFill>
                <a:cs typeface="Arial" panose="020B0604020202020204" pitchFamily="34" charset="0"/>
              </a:rPr>
              <a:t> </a:t>
            </a:r>
            <a:r>
              <a:rPr lang="en-US" altLang="en-US" b="1" dirty="0">
                <a:solidFill>
                  <a:srgbClr val="4472C4">
                    <a:lumMod val="75000"/>
                  </a:srgbClr>
                </a:solidFill>
                <a:cs typeface="Arial" panose="020B0604020202020204" pitchFamily="34" charset="0"/>
              </a:rPr>
              <a:t>linkedin.com</a:t>
            </a:r>
            <a:r>
              <a:rPr lang="en-US" altLang="en-US" sz="1600" dirty="0">
                <a:solidFill>
                  <a:prstClr val="black"/>
                </a:solidFill>
                <a:cs typeface="Arial" panose="020B0604020202020204" pitchFamily="34" charset="0"/>
              </a:rPr>
              <a:t>/in/</a:t>
            </a:r>
            <a:r>
              <a:rPr lang="en-US" altLang="en-US" sz="1600" dirty="0" err="1">
                <a:solidFill>
                  <a:prstClr val="black"/>
                </a:solidFill>
                <a:cs typeface="Arial" panose="020B0604020202020204" pitchFamily="34" charset="0"/>
              </a:rPr>
              <a:t>vibertprofile</a:t>
            </a:r>
            <a:endParaRPr lang="en-US" altLang="en-US" sz="1600" dirty="0">
              <a:solidFill>
                <a:prstClr val="black"/>
              </a:solidFill>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085445" y="6027952"/>
            <a:ext cx="323116" cy="323116"/>
          </a:xfrm>
          <a:prstGeom prst="rect">
            <a:avLst/>
          </a:prstGeom>
        </p:spPr>
      </p:pic>
      <p:sp>
        <p:nvSpPr>
          <p:cNvPr id="9" name="Rectangle 8"/>
          <p:cNvSpPr/>
          <p:nvPr/>
        </p:nvSpPr>
        <p:spPr>
          <a:xfrm>
            <a:off x="1906905" y="5611723"/>
            <a:ext cx="7284720" cy="369332"/>
          </a:xfrm>
          <a:prstGeom prst="rect">
            <a:avLst/>
          </a:prstGeom>
        </p:spPr>
        <p:txBody>
          <a:bodyPr wrap="square">
            <a:spAutoFit/>
          </a:bodyPr>
          <a:lstStyle/>
          <a:p>
            <a:r>
              <a:rPr lang="en-US" altLang="en-US" b="1" dirty="0">
                <a:cs typeface="Arial" panose="020B0604020202020204" pitchFamily="34" charset="0"/>
              </a:rPr>
              <a:t> Cevn@Vibertsolutions.com    www.vibertsolutions.com    07909 992786</a:t>
            </a:r>
            <a:endParaRPr lang="en-GB" b="1" dirty="0"/>
          </a:p>
        </p:txBody>
      </p:sp>
    </p:spTree>
    <p:extLst>
      <p:ext uri="{BB962C8B-B14F-4D97-AF65-F5344CB8AC3E}">
        <p14:creationId xmlns:p14="http://schemas.microsoft.com/office/powerpoint/2010/main" val="370745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350" y="719139"/>
            <a:ext cx="10966449" cy="430887"/>
          </a:xfrm>
        </p:spPr>
        <p:txBody>
          <a:bodyPr>
            <a:normAutofit fontScale="90000"/>
          </a:bodyPr>
          <a:lstStyle/>
          <a:p>
            <a:r>
              <a:rPr lang="en-US" sz="2800" dirty="0">
                <a:solidFill>
                  <a:schemeClr val="tx1"/>
                </a:solidFill>
                <a:latin typeface="Calibri" panose="020F0502020204030204" pitchFamily="34" charset="0"/>
                <a:cs typeface="Calibri" panose="020F0502020204030204" pitchFamily="34" charset="0"/>
              </a:rPr>
              <a:t>Capabilities in Technology</a:t>
            </a:r>
          </a:p>
        </p:txBody>
      </p:sp>
      <p:sp>
        <p:nvSpPr>
          <p:cNvPr id="6" name="Rectangle 5"/>
          <p:cNvSpPr/>
          <p:nvPr/>
        </p:nvSpPr>
        <p:spPr>
          <a:xfrm>
            <a:off x="641351" y="1260948"/>
            <a:ext cx="11168630" cy="3687980"/>
          </a:xfrm>
          <a:prstGeom prst="rect">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t"/>
          <a:lstStyle/>
          <a:p>
            <a:r>
              <a:rPr lang="en-GB" b="1" dirty="0">
                <a:latin typeface="Calibri" panose="020F0502020204030204" pitchFamily="34" charset="0"/>
                <a:cs typeface="Calibri" panose="020F0502020204030204" pitchFamily="34" charset="0"/>
              </a:rPr>
              <a:t>Capabilities &amp; Experience:</a:t>
            </a:r>
          </a:p>
          <a:p>
            <a:r>
              <a:rPr lang="en-GB" dirty="0">
                <a:solidFill>
                  <a:schemeClr val="dk1"/>
                </a:solidFill>
              </a:rPr>
              <a:t>Extensive turn-key or ad-hoc capabilities in Technology Consultancy including IT &amp; OT Technology Audits, Technical Requirements Capture, Design, Solutions, Implementation, Training, Support and Maintenance. </a:t>
            </a:r>
          </a:p>
          <a:p>
            <a:r>
              <a:rPr lang="en-GB" dirty="0">
                <a:solidFill>
                  <a:schemeClr val="dk1"/>
                </a:solidFill>
              </a:rPr>
              <a:t>Fully encompassing capabilities in the design of communications, industrial OT and IT architectures, hands-on knowledge of a wide range of IT, Organisational and OT methodologies, creation of firewall rules, user and rule policy definitions and audits, call handling, documentation and full project life-cycles, change management, project and program management of IT and OT technology projects.</a:t>
            </a:r>
          </a:p>
          <a:p>
            <a:r>
              <a:rPr lang="en-GB" dirty="0">
                <a:solidFill>
                  <a:schemeClr val="dk1"/>
                </a:solidFill>
              </a:rPr>
              <a:t>Cross-functional team technical and social collaboration is key to the success of diverse global programmes and our decades of experience will provide this success.</a:t>
            </a:r>
          </a:p>
          <a:p>
            <a:r>
              <a:rPr lang="en-GB" dirty="0">
                <a:solidFill>
                  <a:srgbClr val="000000"/>
                </a:solidFill>
              </a:rPr>
              <a:t>Our wide ranging Technical capabilities are developed after decades of work on Pharmaceutical,  Nuclear, Oil &amp; Gas, Manufacturing, UK and Foreign Government, Energy, Utilities, Transport, Water, CNI, Medical Devices, Telecoms and Financial  facilities. </a:t>
            </a:r>
            <a:endParaRPr lang="en-GB" dirty="0">
              <a:solidFill>
                <a:schemeClr val="dk1"/>
              </a:solidFill>
            </a:endParaRPr>
          </a:p>
          <a:p>
            <a:endParaRPr lang="en-GB"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836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350" y="719139"/>
            <a:ext cx="10966449" cy="430887"/>
          </a:xfrm>
        </p:spPr>
        <p:txBody>
          <a:bodyPr>
            <a:normAutofit fontScale="90000"/>
          </a:bodyPr>
          <a:lstStyle/>
          <a:p>
            <a:r>
              <a:rPr lang="en-US" sz="2800" dirty="0">
                <a:solidFill>
                  <a:schemeClr val="tx1"/>
                </a:solidFill>
                <a:latin typeface="Calibri" panose="020F0502020204030204" pitchFamily="34" charset="0"/>
                <a:cs typeface="Calibri" panose="020F0502020204030204" pitchFamily="34" charset="0"/>
              </a:rPr>
              <a:t>Capabilities in Automation </a:t>
            </a:r>
          </a:p>
        </p:txBody>
      </p:sp>
      <p:sp>
        <p:nvSpPr>
          <p:cNvPr id="6" name="Rectangle 5"/>
          <p:cNvSpPr/>
          <p:nvPr/>
        </p:nvSpPr>
        <p:spPr>
          <a:xfrm>
            <a:off x="641351" y="1284255"/>
            <a:ext cx="11091846" cy="4753577"/>
          </a:xfrm>
          <a:prstGeom prst="rect">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t"/>
          <a:lstStyle/>
          <a:p>
            <a:r>
              <a:rPr lang="en-GB" b="1" dirty="0">
                <a:cs typeface="Calibri" panose="020F0502020204030204" pitchFamily="34" charset="0"/>
              </a:rPr>
              <a:t>Capabilities &amp; Experience:</a:t>
            </a:r>
          </a:p>
          <a:p>
            <a:r>
              <a:rPr lang="en-GB" dirty="0">
                <a:solidFill>
                  <a:schemeClr val="dk1"/>
                </a:solidFill>
              </a:rPr>
              <a:t>Our extensive turn-key or ad-hoc capabilities in regulated Automation Consultancy including </a:t>
            </a:r>
            <a:r>
              <a:rPr lang="en-GB" dirty="0" err="1">
                <a:solidFill>
                  <a:schemeClr val="dk1"/>
                </a:solidFill>
              </a:rPr>
              <a:t>GAxP</a:t>
            </a:r>
            <a:r>
              <a:rPr lang="en-GB" dirty="0">
                <a:solidFill>
                  <a:schemeClr val="dk1"/>
                </a:solidFill>
              </a:rPr>
              <a:t> OT Automation asset and application Audits, Automation Requirements Capture, Automation Design, PLC/DCS/SCADA/IED/MES and Historians Solutions, links to ERP Solutions, full or collaborated Implementation, customised subject Training, and our comprehensive Support and Maintenance capabilities. </a:t>
            </a:r>
          </a:p>
          <a:p>
            <a:r>
              <a:rPr lang="en-GB" dirty="0">
                <a:solidFill>
                  <a:schemeClr val="dk1"/>
                </a:solidFill>
              </a:rPr>
              <a:t>Our fully encompassing capabilities in a wide range of automation platforms and industrial cyber defence-in-depth protection and monitoring include OT and IT design of communications, industrial architectures, User Interfaces, and  ConOps will be customised to each site’s scenarios. </a:t>
            </a:r>
          </a:p>
          <a:p>
            <a:r>
              <a:rPr lang="en-GB" dirty="0">
                <a:solidFill>
                  <a:schemeClr val="dk1"/>
                </a:solidFill>
              </a:rPr>
              <a:t>Our hands-on knowledge of a wide range of IT, Organisational and OT international methodologies, reference architectures, segmentation, perimeter protection, asset and architecture inventories, documentation and full project life-cycles, change management, project and program management of IT and OT technology projects will be integrated with site and customer teams on each phase of work..</a:t>
            </a:r>
          </a:p>
          <a:p>
            <a:r>
              <a:rPr lang="en-GB" dirty="0">
                <a:solidFill>
                  <a:schemeClr val="dk1"/>
                </a:solidFill>
              </a:rPr>
              <a:t>Multi-site migration planning, and integrating a cross-functional team for full technical and social collaboration is key to the success of diverse global programmes and our decades of experience will provide this success.</a:t>
            </a:r>
          </a:p>
          <a:p>
            <a:r>
              <a:rPr lang="en-GB" dirty="0">
                <a:solidFill>
                  <a:srgbClr val="000000"/>
                </a:solidFill>
              </a:rPr>
              <a:t>Our wide ranging Automation capabilities are developed after decades of work on Pharmaceutical,  Nuclear, Oil &amp; Gas, Manufacturing, UK and Foreign Government, Energy, Utilities, Transport, Water, CNI, Medical Devices, Telecoms and Financial  facilities.</a:t>
            </a:r>
            <a:endParaRPr lang="en-GB" sz="1050" dirty="0">
              <a:solidFill>
                <a:schemeClr val="dk1"/>
              </a:solidFill>
            </a:endParaRPr>
          </a:p>
        </p:txBody>
      </p:sp>
    </p:spTree>
    <p:extLst>
      <p:ext uri="{BB962C8B-B14F-4D97-AF65-F5344CB8AC3E}">
        <p14:creationId xmlns:p14="http://schemas.microsoft.com/office/powerpoint/2010/main" val="2885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ptA2B1.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ppt1F38.tmp</Template>
  <TotalTime>823</TotalTime>
  <Words>4525</Words>
  <Application>Microsoft Office PowerPoint</Application>
  <PresentationFormat>Widescreen</PresentationFormat>
  <Paragraphs>583</Paragraphs>
  <Slides>32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 Unicode MS</vt:lpstr>
      <vt:lpstr>Agency FB</vt:lpstr>
      <vt:lpstr>Arial</vt:lpstr>
      <vt:lpstr>Arial </vt:lpstr>
      <vt:lpstr>Calibri</vt:lpstr>
      <vt:lpstr>Calibri Light</vt:lpstr>
      <vt:lpstr>Times New Roman</vt:lpstr>
      <vt:lpstr>Verdana</vt:lpstr>
      <vt:lpstr>Wingdings</vt:lpstr>
      <vt:lpstr>pptA2B1.tmp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Capabilities in Technology</vt:lpstr>
      <vt:lpstr>Capabilities in Automation </vt:lpstr>
      <vt:lpstr>Capabilities in Quality, Risk &amp; Compliance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Vibert Solutions Ltd.</Company>
  <LinksUpToDate>false</LinksUpToDate>
  <SharedDoc>false</SharedDoc>
  <HyperlinkBase>www.vibertsolutions.com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Vibert Solutions Ltd</dc:title>
  <dc:subject>Cyber Security</dc:subject>
  <dc:creator>cevn vibert</dc:creator>
  <cp:lastModifiedBy>cevn vibert</cp:lastModifiedBy>
  <cp:revision>104</cp:revision>
  <dcterms:created xsi:type="dcterms:W3CDTF">2017-04-03T20:23:52Z</dcterms:created>
  <dcterms:modified xsi:type="dcterms:W3CDTF">2018-11-21T11:32:23Z</dcterms:modified>
</cp:coreProperties>
</file>